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85"/>
  </p:handoutMasterIdLst>
  <p:sldIdLst>
    <p:sldId id="256" r:id="rId3"/>
    <p:sldId id="446" r:id="rId5"/>
    <p:sldId id="448" r:id="rId6"/>
    <p:sldId id="449" r:id="rId7"/>
    <p:sldId id="257" r:id="rId8"/>
    <p:sldId id="294" r:id="rId9"/>
    <p:sldId id="296" r:id="rId10"/>
    <p:sldId id="403" r:id="rId11"/>
    <p:sldId id="402" r:id="rId12"/>
    <p:sldId id="404" r:id="rId13"/>
    <p:sldId id="302" r:id="rId14"/>
    <p:sldId id="405" r:id="rId15"/>
    <p:sldId id="301" r:id="rId16"/>
    <p:sldId id="408" r:id="rId17"/>
    <p:sldId id="409" r:id="rId18"/>
    <p:sldId id="492" r:id="rId19"/>
    <p:sldId id="493" r:id="rId20"/>
    <p:sldId id="313" r:id="rId21"/>
    <p:sldId id="491" r:id="rId22"/>
    <p:sldId id="312" r:id="rId23"/>
    <p:sldId id="325" r:id="rId24"/>
    <p:sldId id="326" r:id="rId25"/>
    <p:sldId id="327" r:id="rId26"/>
    <p:sldId id="329" r:id="rId27"/>
    <p:sldId id="330" r:id="rId28"/>
    <p:sldId id="331" r:id="rId29"/>
    <p:sldId id="332" r:id="rId30"/>
    <p:sldId id="333" r:id="rId31"/>
    <p:sldId id="335" r:id="rId32"/>
    <p:sldId id="336" r:id="rId33"/>
    <p:sldId id="314" r:id="rId34"/>
    <p:sldId id="450" r:id="rId35"/>
    <p:sldId id="367" r:id="rId36"/>
    <p:sldId id="366" r:id="rId37"/>
    <p:sldId id="316" r:id="rId38"/>
    <p:sldId id="317" r:id="rId39"/>
    <p:sldId id="318" r:id="rId40"/>
    <p:sldId id="319" r:id="rId41"/>
    <p:sldId id="320" r:id="rId42"/>
    <p:sldId id="451" r:id="rId43"/>
    <p:sldId id="452" r:id="rId44"/>
    <p:sldId id="453" r:id="rId45"/>
    <p:sldId id="454" r:id="rId46"/>
    <p:sldId id="455" r:id="rId47"/>
    <p:sldId id="456" r:id="rId48"/>
    <p:sldId id="457" r:id="rId49"/>
    <p:sldId id="458" r:id="rId50"/>
    <p:sldId id="459" r:id="rId51"/>
    <p:sldId id="460" r:id="rId52"/>
    <p:sldId id="461" r:id="rId53"/>
    <p:sldId id="462" r:id="rId54"/>
    <p:sldId id="463" r:id="rId55"/>
    <p:sldId id="464" r:id="rId56"/>
    <p:sldId id="465" r:id="rId57"/>
    <p:sldId id="466" r:id="rId58"/>
    <p:sldId id="467" r:id="rId59"/>
    <p:sldId id="468" r:id="rId60"/>
    <p:sldId id="469" r:id="rId61"/>
    <p:sldId id="470" r:id="rId62"/>
    <p:sldId id="471" r:id="rId63"/>
    <p:sldId id="472" r:id="rId64"/>
    <p:sldId id="473" r:id="rId65"/>
    <p:sldId id="474" r:id="rId66"/>
    <p:sldId id="475" r:id="rId67"/>
    <p:sldId id="476" r:id="rId68"/>
    <p:sldId id="477" r:id="rId69"/>
    <p:sldId id="478" r:id="rId70"/>
    <p:sldId id="479" r:id="rId71"/>
    <p:sldId id="480" r:id="rId72"/>
    <p:sldId id="481" r:id="rId73"/>
    <p:sldId id="482" r:id="rId74"/>
    <p:sldId id="483" r:id="rId75"/>
    <p:sldId id="484" r:id="rId76"/>
    <p:sldId id="485" r:id="rId77"/>
    <p:sldId id="486" r:id="rId78"/>
    <p:sldId id="487" r:id="rId79"/>
    <p:sldId id="488" r:id="rId80"/>
    <p:sldId id="489" r:id="rId81"/>
    <p:sldId id="490" r:id="rId82"/>
    <p:sldId id="337" r:id="rId83"/>
    <p:sldId id="362" r:id="rId8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261" autoAdjust="0"/>
  </p:normalViewPr>
  <p:slideViewPr>
    <p:cSldViewPr snapToGrid="0">
      <p:cViewPr varScale="1">
        <p:scale>
          <a:sx n="140" d="100"/>
          <a:sy n="140" d="100"/>
        </p:scale>
        <p:origin x="-804" y="-10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776" y="5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8" Type="http://schemas.openxmlformats.org/officeDocument/2006/relationships/tableStyles" Target="tableStyles.xml"/><Relationship Id="rId87" Type="http://schemas.openxmlformats.org/officeDocument/2006/relationships/viewProps" Target="viewProps.xml"/><Relationship Id="rId86" Type="http://schemas.openxmlformats.org/officeDocument/2006/relationships/presProps" Target="presProps.xml"/><Relationship Id="rId85" Type="http://schemas.openxmlformats.org/officeDocument/2006/relationships/handoutMaster" Target="handoutMasters/handoutMaster1.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B55A7A-C502-46B6-855A-4BBB11597EE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8659B1-BC94-4B1F-9D70-551345BF8F3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18A599-32F8-4B61-A0CD-2608407245F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849A97-A90C-496F-AD26-75D9C1389A1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514350" rtl="0" eaLnBrk="1" latinLnBrk="0" hangingPunct="1">
      <a:defRPr sz="675" kern="1200">
        <a:solidFill>
          <a:schemeClr val="tx1"/>
        </a:solidFill>
        <a:latin typeface="+mn-lt"/>
        <a:ea typeface="+mn-ea"/>
        <a:cs typeface="+mn-cs"/>
      </a:defRPr>
    </a:lvl1pPr>
    <a:lvl2pPr marL="257175" algn="l" defTabSz="514350" rtl="0" eaLnBrk="1" latinLnBrk="0" hangingPunct="1">
      <a:defRPr sz="675" kern="1200">
        <a:solidFill>
          <a:schemeClr val="tx1"/>
        </a:solidFill>
        <a:latin typeface="+mn-lt"/>
        <a:ea typeface="+mn-ea"/>
        <a:cs typeface="+mn-cs"/>
      </a:defRPr>
    </a:lvl2pPr>
    <a:lvl3pPr marL="514350" algn="l" defTabSz="514350" rtl="0" eaLnBrk="1" latinLnBrk="0" hangingPunct="1">
      <a:defRPr sz="675" kern="1200">
        <a:solidFill>
          <a:schemeClr val="tx1"/>
        </a:solidFill>
        <a:latin typeface="+mn-lt"/>
        <a:ea typeface="+mn-ea"/>
        <a:cs typeface="+mn-cs"/>
      </a:defRPr>
    </a:lvl3pPr>
    <a:lvl4pPr marL="771525" algn="l" defTabSz="514350" rtl="0" eaLnBrk="1" latinLnBrk="0" hangingPunct="1">
      <a:defRPr sz="675" kern="1200">
        <a:solidFill>
          <a:schemeClr val="tx1"/>
        </a:solidFill>
        <a:latin typeface="+mn-lt"/>
        <a:ea typeface="+mn-ea"/>
        <a:cs typeface="+mn-cs"/>
      </a:defRPr>
    </a:lvl4pPr>
    <a:lvl5pPr marL="1028700" algn="l" defTabSz="514350" rtl="0" eaLnBrk="1" latinLnBrk="0" hangingPunct="1">
      <a:defRPr sz="675" kern="1200">
        <a:solidFill>
          <a:schemeClr val="tx1"/>
        </a:solidFill>
        <a:latin typeface="+mn-lt"/>
        <a:ea typeface="+mn-ea"/>
        <a:cs typeface="+mn-cs"/>
      </a:defRPr>
    </a:lvl5pPr>
    <a:lvl6pPr marL="1285875" algn="l" defTabSz="514350" rtl="0" eaLnBrk="1" latinLnBrk="0" hangingPunct="1">
      <a:defRPr sz="675" kern="1200">
        <a:solidFill>
          <a:schemeClr val="tx1"/>
        </a:solidFill>
        <a:latin typeface="+mn-lt"/>
        <a:ea typeface="+mn-ea"/>
        <a:cs typeface="+mn-cs"/>
      </a:defRPr>
    </a:lvl6pPr>
    <a:lvl7pPr marL="1543050" algn="l" defTabSz="514350" rtl="0" eaLnBrk="1" latinLnBrk="0" hangingPunct="1">
      <a:defRPr sz="675" kern="1200">
        <a:solidFill>
          <a:schemeClr val="tx1"/>
        </a:solidFill>
        <a:latin typeface="+mn-lt"/>
        <a:ea typeface="+mn-ea"/>
        <a:cs typeface="+mn-cs"/>
      </a:defRPr>
    </a:lvl7pPr>
    <a:lvl8pPr marL="1800225" algn="l" defTabSz="514350" rtl="0" eaLnBrk="1" latinLnBrk="0" hangingPunct="1">
      <a:defRPr sz="675" kern="1200">
        <a:solidFill>
          <a:schemeClr val="tx1"/>
        </a:solidFill>
        <a:latin typeface="+mn-lt"/>
        <a:ea typeface="+mn-ea"/>
        <a:cs typeface="+mn-cs"/>
      </a:defRPr>
    </a:lvl8pPr>
    <a:lvl9pPr marL="2057400" algn="l" defTabSz="514350" rtl="0" eaLnBrk="1" latinLnBrk="0" hangingPunct="1">
      <a:defRPr sz="67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200000"/>
              </a:lnSpc>
            </a:pPr>
            <a:r>
              <a:rPr lang="zh-CN" altLang="zh-CN" sz="2400" dirty="0" smtClean="0"/>
              <a:t>每个活动都有其确定的实现步骤。</a:t>
            </a:r>
            <a:endParaRPr lang="en-US" altLang="zh-CN" sz="2400" dirty="0" smtClean="0"/>
          </a:p>
          <a:p>
            <a:pPr lvl="0">
              <a:lnSpc>
                <a:spcPct val="200000"/>
              </a:lnSpc>
            </a:pPr>
            <a:r>
              <a:rPr lang="zh-CN" altLang="zh-CN" sz="2400" dirty="0" smtClean="0"/>
              <a:t>过程也可以划分为多种类型，如开发过程、维护过程、支持过程和管理过程等。</a:t>
            </a:r>
            <a:endParaRPr lang="zh-CN" altLang="zh-CN" sz="2400" dirty="0" smtClean="0"/>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200000"/>
              </a:lnSpc>
            </a:pPr>
            <a:r>
              <a:rPr lang="zh-CN" altLang="zh-CN" sz="2400" dirty="0" smtClean="0"/>
              <a:t>通常把软件工程方法等同于软件开发方法。</a:t>
            </a:r>
            <a:endParaRPr lang="en-US" altLang="zh-CN" sz="2400" dirty="0" smtClean="0"/>
          </a:p>
          <a:p>
            <a:pPr lvl="0">
              <a:lnSpc>
                <a:spcPct val="200000"/>
              </a:lnSpc>
            </a:pPr>
            <a:r>
              <a:rPr lang="zh-CN" altLang="zh-CN" sz="2400" dirty="0" smtClean="0"/>
              <a:t>目前，常用的软件开发方法有</a:t>
            </a:r>
            <a:r>
              <a:rPr lang="zh-CN" altLang="en-US" sz="2400" dirty="0" smtClean="0"/>
              <a:t>：</a:t>
            </a:r>
            <a:r>
              <a:rPr lang="zh-CN" altLang="zh-CN" sz="2400" dirty="0" smtClean="0"/>
              <a:t>面向过程的开发方法、面向对象的开发方法、面向数据的开发方法和形式化方法。</a:t>
            </a:r>
            <a:endParaRPr lang="zh-CN" altLang="zh-CN" sz="2400" dirty="0" smtClean="0"/>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a:spcBef>
                <a:spcPts val="0"/>
              </a:spcBef>
              <a:spcAft>
                <a:spcPts val="0"/>
              </a:spcAft>
              <a:buFont typeface="Arial" panose="020B0604020202020204" pitchFamily="34" charset="0"/>
              <a:buNone/>
            </a:pPr>
            <a:r>
              <a:rPr lang="zh-CN" altLang="en-US" sz="1000" b="1" dirty="0" smtClean="0">
                <a:solidFill>
                  <a:srgbClr val="FF0000"/>
                </a:solidFill>
                <a:effectLst/>
                <a:latin typeface="+mj-ea"/>
              </a:rPr>
              <a:t>软件开发工具的选择</a:t>
            </a:r>
            <a:endParaRPr lang="zh-CN" altLang="en-US" sz="1000" b="1" dirty="0" smtClean="0">
              <a:solidFill>
                <a:srgbClr val="FF0000"/>
              </a:solidFill>
              <a:effectLst/>
              <a:latin typeface="+mj-ea"/>
            </a:endParaRPr>
          </a:p>
          <a:p>
            <a:pPr marL="171450" indent="-171450" algn="just">
              <a:lnSpc>
                <a:spcPct val="120000"/>
              </a:lnSpc>
              <a:buFont typeface="Arial" panose="020B0604020202020204" pitchFamily="34" charset="0"/>
              <a:buChar char="•"/>
            </a:pPr>
            <a:r>
              <a:rPr lang="zh-CN" altLang="en-US" sz="800" b="0" dirty="0" smtClean="0">
                <a:latin typeface="+mn-ea"/>
              </a:rPr>
              <a:t>提高软件的开发效率，包括模型建立、代码生成、程序静态分析、软件测试、过程管理等，工具的集合称为计算机辅助软件工程（</a:t>
            </a:r>
            <a:r>
              <a:rPr lang="en-US" altLang="zh-CN" sz="800" b="0" dirty="0" smtClean="0">
                <a:latin typeface="+mn-ea"/>
              </a:rPr>
              <a:t>Computer Aided Software Engineering</a:t>
            </a:r>
            <a:r>
              <a:rPr lang="zh-CN" altLang="en-US" sz="800" b="0" dirty="0" smtClean="0">
                <a:latin typeface="+mn-ea"/>
              </a:rPr>
              <a:t>，</a:t>
            </a:r>
            <a:r>
              <a:rPr lang="en-US" altLang="zh-CN" sz="800" b="0" dirty="0" smtClean="0">
                <a:solidFill>
                  <a:srgbClr val="FF0000"/>
                </a:solidFill>
                <a:latin typeface="+mn-ea"/>
              </a:rPr>
              <a:t>CASE</a:t>
            </a:r>
            <a:r>
              <a:rPr lang="zh-CN" altLang="en-US" sz="800" b="0" dirty="0" smtClean="0">
                <a:latin typeface="+mn-ea"/>
              </a:rPr>
              <a:t>）系统。</a:t>
            </a:r>
            <a:endParaRPr lang="en-US" altLang="zh-CN" sz="800" b="0" dirty="0" smtClean="0"/>
          </a:p>
          <a:p>
            <a:pPr marL="171450" indent="-171450" algn="just">
              <a:lnSpc>
                <a:spcPct val="120000"/>
              </a:lnSpc>
              <a:buFont typeface="Arial" panose="020B0604020202020204" pitchFamily="34" charset="0"/>
              <a:buChar char="•"/>
            </a:pPr>
            <a:r>
              <a:rPr lang="zh-CN" altLang="en-US" sz="800" b="0" dirty="0" smtClean="0">
                <a:effectLst/>
                <a:latin typeface="+mn-ea"/>
              </a:rPr>
              <a:t>目前已经推出很多软件开发工具，如需求分析阶段的</a:t>
            </a:r>
            <a:r>
              <a:rPr lang="en-US" altLang="zh-CN" sz="800" b="0" dirty="0" smtClean="0">
                <a:effectLst/>
                <a:latin typeface="+mn-ea"/>
              </a:rPr>
              <a:t>PSL/PSA</a:t>
            </a:r>
            <a:r>
              <a:rPr lang="zh-CN" altLang="en-US" sz="800" b="0" dirty="0" smtClean="0">
                <a:effectLst/>
                <a:latin typeface="+mn-ea"/>
              </a:rPr>
              <a:t>系统；编码阶段的各种语言编译工具、编辑程序、连接程序等，都是软件编码阶段的软件工具；测试阶段的测试数据产生程序、动态分析程序、静态分析程序等软件自动测试工具；维护阶段的版本控制系统等。</a:t>
            </a:r>
            <a:endParaRPr lang="en-US" altLang="zh-CN" sz="800" b="0" dirty="0" smtClean="0">
              <a:latin typeface="+mn-ea"/>
            </a:endParaRPr>
          </a:p>
          <a:p>
            <a:pPr marL="171450" indent="-171450" algn="just">
              <a:lnSpc>
                <a:spcPct val="120000"/>
              </a:lnSpc>
              <a:buFont typeface="Arial" panose="020B0604020202020204" pitchFamily="34" charset="0"/>
              <a:buChar char="•"/>
            </a:pPr>
            <a:r>
              <a:rPr lang="zh-CN" altLang="en-US" sz="800" b="0" dirty="0" smtClean="0">
                <a:effectLst/>
                <a:latin typeface="+mn-ea"/>
              </a:rPr>
              <a:t>从广义上来讲，软件分析、设计阶段的各种图形工具，如</a:t>
            </a:r>
            <a:r>
              <a:rPr lang="zh-CN" altLang="en-US" sz="800" b="0" dirty="0" smtClean="0">
                <a:solidFill>
                  <a:srgbClr val="FF0000"/>
                </a:solidFill>
                <a:effectLst/>
                <a:latin typeface="+mn-ea"/>
              </a:rPr>
              <a:t>数据流图（</a:t>
            </a:r>
            <a:r>
              <a:rPr lang="en-US" altLang="zh-CN" sz="800" b="0" dirty="0" smtClean="0">
                <a:solidFill>
                  <a:srgbClr val="FF0000"/>
                </a:solidFill>
                <a:effectLst/>
                <a:latin typeface="+mn-ea"/>
              </a:rPr>
              <a:t>DFD</a:t>
            </a:r>
            <a:r>
              <a:rPr lang="zh-CN" altLang="en-US" sz="800" b="0" dirty="0" smtClean="0">
                <a:solidFill>
                  <a:srgbClr val="FF0000"/>
                </a:solidFill>
                <a:effectLst/>
                <a:latin typeface="+mn-ea"/>
              </a:rPr>
              <a:t>图）</a:t>
            </a:r>
            <a:r>
              <a:rPr lang="zh-CN" altLang="en-US" sz="800" b="0" dirty="0" smtClean="0">
                <a:effectLst/>
                <a:latin typeface="+mn-ea"/>
              </a:rPr>
              <a:t>等也可以称为软件开发工具。 </a:t>
            </a:r>
            <a:endParaRPr lang="zh-CN" altLang="en-US" sz="800" b="0" dirty="0" smtClean="0">
              <a:effectLst/>
              <a:latin typeface="+mn-ea"/>
            </a:endParaRPr>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生命期对大家来说应该都不陌生，任何生物都是有生命期的，植物、动物和人。</a:t>
            </a:r>
            <a:endParaRPr lang="en-US" altLang="zh-CN" dirty="0" smtClean="0"/>
          </a:p>
          <a:p>
            <a:endParaRPr lang="en-US" altLang="zh-CN" dirty="0" smtClean="0"/>
          </a:p>
          <a:p>
            <a:r>
              <a:rPr lang="zh-CN" altLang="en-US" dirty="0" smtClean="0"/>
              <a:t>那么对于没有生命的物品，或者一些不是实际存在的事物有没有生命期呢？可以提问学生，回答看看</a:t>
            </a:r>
            <a:endParaRPr lang="en-US" altLang="zh-CN" dirty="0" smtClean="0"/>
          </a:p>
          <a:p>
            <a:endParaRPr lang="en-US" altLang="zh-CN" dirty="0" smtClean="0"/>
          </a:p>
          <a:p>
            <a:r>
              <a:rPr lang="zh-CN" altLang="en-US" dirty="0" smtClean="0"/>
              <a:t>这个问题的答案是肯定的，因为马克思主义唯物辩证法中就有关于事物发展的理论，就是事物的发展观，世界上的万事万物都是在不断发展变化的，而且变化的过程是在上升和提高的过程，也就是不断的进化，完善的过程。</a:t>
            </a:r>
            <a:endParaRPr lang="en-US" altLang="zh-CN" dirty="0" smtClean="0"/>
          </a:p>
          <a:p>
            <a:endParaRPr lang="en-US" altLang="zh-CN" dirty="0" smtClean="0"/>
          </a:p>
          <a:p>
            <a:r>
              <a:rPr lang="zh-CN" altLang="en-US" dirty="0" smtClean="0"/>
              <a:t>比如，一个电脑，它有生产、出售、使用、维修、报废的过程，汽车、家用电器也是一样。</a:t>
            </a:r>
            <a:endParaRPr lang="en-US" altLang="zh-CN" dirty="0" smtClean="0"/>
          </a:p>
          <a:p>
            <a:r>
              <a:rPr lang="zh-CN" altLang="en-US" dirty="0" smtClean="0"/>
              <a:t>人类社会也是由原始社会、奴隶社会、封建社会、资本主义社会到社会主义社会的阶段进行发展的。</a:t>
            </a:r>
            <a:endParaRPr lang="en-US" altLang="zh-CN" dirty="0" smtClean="0"/>
          </a:p>
          <a:p>
            <a:r>
              <a:rPr lang="zh-CN" altLang="en-US" dirty="0" smtClean="0"/>
              <a:t>也就是说，任何事物都是有生命期的。包括电脑中的软件。</a:t>
            </a:r>
            <a:endParaRPr lang="en-US" altLang="zh-CN" dirty="0" smtClean="0"/>
          </a:p>
          <a:p>
            <a:r>
              <a:rPr lang="zh-CN" altLang="en-US" dirty="0" smtClean="0"/>
              <a:t>那我们用的软件的生命周期是怎么定义的？</a:t>
            </a:r>
            <a:endParaRPr lang="zh-CN" altLang="en-US" dirty="0"/>
          </a:p>
        </p:txBody>
      </p:sp>
      <p:sp>
        <p:nvSpPr>
          <p:cNvPr id="4" name="灯片编号占位符 3"/>
          <p:cNvSpPr>
            <a:spLocks noGrp="1"/>
          </p:cNvSpPr>
          <p:nvPr>
            <p:ph type="sldNum" sz="quarter" idx="10"/>
          </p:nvPr>
        </p:nvSpPr>
        <p:spPr/>
        <p:txBody>
          <a:bodyPr/>
          <a:lstStyle/>
          <a:p>
            <a:fld id="{83BC6344-4E1C-4543-A1F2-9BE7241890D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514350" rtl="0" eaLnBrk="1" fontAlgn="auto" latinLnBrk="0" hangingPunct="1">
              <a:lnSpc>
                <a:spcPct val="100000"/>
              </a:lnSpc>
              <a:spcBef>
                <a:spcPts val="0"/>
              </a:spcBef>
              <a:spcAft>
                <a:spcPts val="0"/>
              </a:spcAft>
              <a:buClrTx/>
              <a:buSzTx/>
              <a:buFontTx/>
              <a:buNone/>
              <a:defRPr/>
            </a:pPr>
            <a:r>
              <a:rPr lang="zh-CN" altLang="en-US" dirty="0" smtClean="0"/>
              <a:t>这里面，要注意的是软件的发展过程中，是从软件在人的思维中存在开始的，到该软件已经不再使用了为止。</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软件的生命周期首先分为三个大的阶段</a:t>
            </a:r>
            <a:r>
              <a:rPr lang="en-US" altLang="zh-CN" smtClean="0"/>
              <a:t>——</a:t>
            </a:r>
            <a:endParaRPr lang="en-US" altLang="zh-CN" smtClean="0"/>
          </a:p>
          <a:p>
            <a:endParaRPr lang="en-US" altLang="zh-CN" smtClean="0"/>
          </a:p>
          <a:p>
            <a:r>
              <a:rPr lang="zh-CN" altLang="en-US" smtClean="0"/>
              <a:t>其中，软件定义阶段包括</a:t>
            </a:r>
            <a:r>
              <a:rPr lang="en-US" altLang="zh-CN" smtClean="0"/>
              <a:t>——</a:t>
            </a:r>
            <a:r>
              <a:rPr lang="zh-CN" altLang="en-US" smtClean="0"/>
              <a:t>，这是软件生产的前期准备工作，是很重要的阶段，它决定了软件到底能不能做，做成什么样。</a:t>
            </a:r>
            <a:endParaRPr lang="en-US" altLang="zh-CN" smtClean="0"/>
          </a:p>
          <a:p>
            <a:endParaRPr lang="en-US" altLang="zh-CN" smtClean="0"/>
          </a:p>
          <a:p>
            <a:r>
              <a:rPr lang="zh-CN" altLang="en-US" smtClean="0"/>
              <a:t>软件开发阶段包括</a:t>
            </a:r>
            <a:r>
              <a:rPr lang="en-US" altLang="zh-CN" smtClean="0"/>
              <a:t>——</a:t>
            </a:r>
            <a:r>
              <a:rPr lang="zh-CN" altLang="en-US" smtClean="0"/>
              <a:t>，这是软件生产的主要阶段。</a:t>
            </a:r>
            <a:endParaRPr lang="en-US" altLang="zh-CN" smtClean="0"/>
          </a:p>
          <a:p>
            <a:endParaRPr lang="en-US" altLang="zh-CN" smtClean="0"/>
          </a:p>
          <a:p>
            <a:r>
              <a:rPr lang="zh-CN" altLang="en-US" smtClean="0"/>
              <a:t>运行和维护阶段主要是在软件产品的使用过程中的一些工作，这个阶段虽然工作不是很多，但是可能会持续很长的时间。</a:t>
            </a:r>
            <a:endParaRPr lang="zh-CN" altLang="en-US"/>
          </a:p>
        </p:txBody>
      </p:sp>
      <p:sp>
        <p:nvSpPr>
          <p:cNvPr id="4" name="灯片编号占位符 3"/>
          <p:cNvSpPr>
            <a:spLocks noGrp="1"/>
          </p:cNvSpPr>
          <p:nvPr>
            <p:ph type="sldNum" sz="quarter" idx="10"/>
          </p:nvPr>
        </p:nvSpPr>
        <p:spPr/>
        <p:txBody>
          <a:bodyPr/>
          <a:lstStyle/>
          <a:p>
            <a:fld id="{83BC6344-4E1C-4543-A1F2-9BE7241890D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BC6344-4E1C-4543-A1F2-9BE7241890D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提问学生，思考回答问题</a:t>
            </a:r>
            <a:endParaRPr lang="zh-CN" altLang="en-US" dirty="0"/>
          </a:p>
        </p:txBody>
      </p:sp>
      <p:sp>
        <p:nvSpPr>
          <p:cNvPr id="4" name="灯片编号占位符 3"/>
          <p:cNvSpPr>
            <a:spLocks noGrp="1"/>
          </p:cNvSpPr>
          <p:nvPr>
            <p:ph type="sldNum" sz="quarter" idx="10"/>
          </p:nvPr>
        </p:nvSpPr>
        <p:spPr/>
        <p:txBody>
          <a:bodyPr/>
          <a:lstStyle/>
          <a:p>
            <a:fld id="{83BC6344-4E1C-4543-A1F2-9BE7241890D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a:t>
            </a:r>
            <a:r>
              <a:rPr lang="zh-CN" altLang="en-US" dirty="0" smtClean="0"/>
              <a:t>公司通过可行性研究，得到该项目是可行的。</a:t>
            </a:r>
            <a:endParaRPr lang="zh-CN" altLang="en-US" dirty="0"/>
          </a:p>
        </p:txBody>
      </p:sp>
      <p:sp>
        <p:nvSpPr>
          <p:cNvPr id="4" name="灯片编号占位符 3"/>
          <p:cNvSpPr>
            <a:spLocks noGrp="1"/>
          </p:cNvSpPr>
          <p:nvPr>
            <p:ph type="sldNum" sz="quarter" idx="10"/>
          </p:nvPr>
        </p:nvSpPr>
        <p:spPr/>
        <p:txBody>
          <a:bodyPr/>
          <a:lstStyle/>
          <a:p>
            <a:fld id="{83BC6344-4E1C-4543-A1F2-9BE7241890D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预习视频中的内容大家一定要及时看，还有相应的测试题需要做</a:t>
            </a:r>
            <a:endParaRPr lang="en-US" altLang="zh-CN" dirty="0" smtClean="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这一步是整个系统开发的关键，决定了开发的内容和方向</a:t>
            </a:r>
            <a:endParaRPr lang="en-US" altLang="zh-CN" dirty="0" smtClean="0"/>
          </a:p>
          <a:p>
            <a:endParaRPr lang="en-US" altLang="zh-CN" dirty="0" smtClean="0"/>
          </a:p>
          <a:p>
            <a:r>
              <a:rPr lang="zh-CN" altLang="en-US" dirty="0" smtClean="0"/>
              <a:t>通过需求分析，能够使开发者了解清楚目标系统的功能范围、用户、性能要求、条件和限制等，对于后续的开发工作起到决定性的基础作用。</a:t>
            </a:r>
            <a:endParaRPr lang="en-US" altLang="zh-CN" dirty="0" smtClean="0"/>
          </a:p>
          <a:p>
            <a:endParaRPr lang="en-US" altLang="zh-CN" dirty="0" smtClean="0"/>
          </a:p>
          <a:p>
            <a:pPr>
              <a:lnSpc>
                <a:spcPct val="150000"/>
              </a:lnSpc>
            </a:pPr>
            <a:r>
              <a:rPr lang="zh-CN" altLang="en-US" sz="800" dirty="0" smtClean="0"/>
              <a:t>需求是指，为了解决用户提出的问题，目标系统需要做什么。</a:t>
            </a:r>
            <a:endParaRPr lang="en-US" altLang="zh-CN" sz="800" dirty="0" smtClean="0"/>
          </a:p>
          <a:p>
            <a:pPr>
              <a:lnSpc>
                <a:spcPct val="150000"/>
              </a:lnSpc>
            </a:pPr>
            <a:r>
              <a:rPr lang="zh-CN" altLang="en-US" sz="800" dirty="0" smtClean="0"/>
              <a:t>需求分析是否准确和成功，直接关系到后续的软件开发的成败。</a:t>
            </a:r>
            <a:endParaRPr lang="en-US" altLang="zh-CN" sz="800" dirty="0" smtClean="0"/>
          </a:p>
          <a:p>
            <a:pPr>
              <a:lnSpc>
                <a:spcPct val="150000"/>
              </a:lnSpc>
            </a:pPr>
            <a:r>
              <a:rPr lang="zh-CN" altLang="en-US" sz="800" dirty="0" smtClean="0"/>
              <a:t>通过各种途径对需求进行获取，得到正确和详尽的需求。</a:t>
            </a:r>
            <a:endParaRPr lang="en-US" altLang="zh-CN" sz="800" dirty="0" smtClean="0"/>
          </a:p>
          <a:p>
            <a:pPr>
              <a:lnSpc>
                <a:spcPct val="150000"/>
              </a:lnSpc>
            </a:pPr>
            <a:r>
              <a:rPr lang="zh-CN" altLang="en-US" sz="800" dirty="0" smtClean="0"/>
              <a:t>对原始的需求进行抽象与概括，从功能、性能、界面和接口等诸多方面对需求进行详细的描述，并最终反映到软件需求规格说明书中。</a:t>
            </a:r>
            <a:endParaRPr lang="zh-CN" altLang="zh-CN" sz="800" dirty="0" smtClean="0"/>
          </a:p>
          <a:p>
            <a:endParaRPr lang="en-US" altLang="zh-CN" dirty="0" smtClean="0"/>
          </a:p>
        </p:txBody>
      </p:sp>
      <p:sp>
        <p:nvSpPr>
          <p:cNvPr id="4" name="灯片编号占位符 3"/>
          <p:cNvSpPr>
            <a:spLocks noGrp="1"/>
          </p:cNvSpPr>
          <p:nvPr>
            <p:ph type="sldNum" sz="quarter" idx="10"/>
          </p:nvPr>
        </p:nvSpPr>
        <p:spPr/>
        <p:txBody>
          <a:bodyPr/>
          <a:lstStyle/>
          <a:p>
            <a:fld id="{83BC6344-4E1C-4543-A1F2-9BE7241890D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这一步是根据前面需求分析的结果，进行系统设计，首先从总体方面开始设计，如：系统架构的设计、模块的划分、数据库设计、用户界面的设计等。</a:t>
            </a:r>
            <a:endParaRPr lang="en-US" altLang="zh-CN" dirty="0" smtClean="0"/>
          </a:p>
          <a:p>
            <a:endParaRPr lang="en-US" altLang="zh-CN" dirty="0" smtClean="0"/>
          </a:p>
          <a:p>
            <a:r>
              <a:rPr lang="zh-CN" altLang="en-US" dirty="0" smtClean="0"/>
              <a:t>还未涉及到模块的内部细节。</a:t>
            </a:r>
            <a:endParaRPr lang="zh-CN" altLang="en-US" dirty="0"/>
          </a:p>
        </p:txBody>
      </p:sp>
      <p:sp>
        <p:nvSpPr>
          <p:cNvPr id="4" name="灯片编号占位符 3"/>
          <p:cNvSpPr>
            <a:spLocks noGrp="1"/>
          </p:cNvSpPr>
          <p:nvPr>
            <p:ph type="sldNum" sz="quarter" idx="10"/>
          </p:nvPr>
        </p:nvSpPr>
        <p:spPr/>
        <p:txBody>
          <a:bodyPr/>
          <a:lstStyle/>
          <a:p>
            <a:fld id="{83BC6344-4E1C-4543-A1F2-9BE7241890D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这一步就是设计系统的细节内容了，包括模块内部的算法流程和数据结构，特别是业务逻辑部分的算法设计，使得系统更加的具体。</a:t>
            </a:r>
            <a:endParaRPr lang="zh-CN" altLang="en-US" dirty="0"/>
          </a:p>
        </p:txBody>
      </p:sp>
      <p:sp>
        <p:nvSpPr>
          <p:cNvPr id="4" name="灯片编号占位符 3"/>
          <p:cNvSpPr>
            <a:spLocks noGrp="1"/>
          </p:cNvSpPr>
          <p:nvPr>
            <p:ph type="sldNum" sz="quarter" idx="10"/>
          </p:nvPr>
        </p:nvSpPr>
        <p:spPr/>
        <p:txBody>
          <a:bodyPr/>
          <a:lstStyle/>
          <a:p>
            <a:fld id="{83BC6344-4E1C-4543-A1F2-9BE7241890D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经过前面的设计工作，整个系统的模型、骨架、基础数据和各模块的细节都已经完成，需要用程序代码来实现。</a:t>
            </a:r>
            <a:endParaRPr lang="en-US" altLang="zh-CN" dirty="0" smtClean="0"/>
          </a:p>
          <a:p>
            <a:r>
              <a:rPr lang="zh-CN" altLang="en-US" dirty="0" smtClean="0"/>
              <a:t>编码的过程就是把详细设计文档中对每个模块实现过程的算法描述转换为能用某种程序设计语言来实现的程序。</a:t>
            </a:r>
            <a:endParaRPr lang="zh-CN" altLang="en-US" dirty="0" smtClean="0"/>
          </a:p>
          <a:p>
            <a:r>
              <a:rPr lang="zh-CN" altLang="en-US" dirty="0" smtClean="0"/>
              <a:t>在规范的软件开发过程中，编码必须遵守一定的标准，这样有助于团队开发，同时能够提高代码的质量。</a:t>
            </a:r>
            <a:endParaRPr lang="zh-CN" altLang="en-US" dirty="0" smtClean="0"/>
          </a:p>
          <a:p>
            <a:endParaRPr lang="en-US" altLang="zh-CN" dirty="0" smtClean="0"/>
          </a:p>
          <a:p>
            <a:r>
              <a:rPr lang="zh-CN" altLang="en-US" dirty="0" smtClean="0"/>
              <a:t>设计工作做的好，编码会比较容易，但是编程的时候还需要注意很多问题。</a:t>
            </a:r>
            <a:endParaRPr lang="en-US" altLang="zh-CN" dirty="0" smtClean="0"/>
          </a:p>
          <a:p>
            <a:r>
              <a:rPr lang="zh-CN" altLang="en-US" dirty="0" smtClean="0"/>
              <a:t>编程也是我们前期课程中的内容，大家已经学过一些基础了，但是，那只是一些比较小的程序段，实现简单的功能，现在要做的是一个整体，一个系统，包括很多的功能，需要学习很多实际开发的技术，比如框架的使用，如何编写易理解、易维护的代码。编码的风格和习惯，以及设计模式的使用等。这些内容在大家需要在本学期的高级编程课程中学习，也可以根据自己的需要借助网络资源学习。</a:t>
            </a:r>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这是一个日积月累的过程，在编写程序的过程中出现了错误是正常的，需要多动手勤思考，培养良好的编程习惯，总结经验教训，逐步提高。借用一个名句“</a:t>
            </a:r>
            <a:r>
              <a:rPr lang="zh-CN" altLang="zh-CN" sz="1200" kern="1200" dirty="0" smtClean="0">
                <a:solidFill>
                  <a:schemeClr val="tx1"/>
                </a:solidFill>
                <a:effectLst/>
                <a:latin typeface="+mn-lt"/>
                <a:ea typeface="+mn-ea"/>
                <a:cs typeface="+mn-cs"/>
              </a:rPr>
              <a:t>不积跬步，无以致千里；不积小流，无以成江海。骐骥一跃，不能十步，驽马十驾，功在不舍。</a:t>
            </a:r>
            <a:r>
              <a:rPr lang="zh-CN" altLang="en-US" dirty="0" smtClean="0"/>
              <a:t>”不要小看或者忽略软件中存在的小错误，如果不关注并改正，可能在今后会留下很大的隐患。</a:t>
            </a:r>
            <a:r>
              <a:rPr lang="zh-CN" altLang="en-US" b="1" dirty="0" smtClean="0"/>
              <a:t>这在历史上的例子也是不少的，比如，卫星的轨道计算只是小数点以后几位的一个数字错误，导致整个卫星报废等。这也是辩证法的量变引起质变的规律的印证。</a:t>
            </a:r>
            <a:endParaRPr lang="en-US" altLang="zh-CN" b="1"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p>
          <a:p>
            <a:r>
              <a:rPr lang="zh-CN" altLang="en-US" dirty="0" smtClean="0"/>
              <a:t>编码过程中还要进行单元测试，保证自己编写的模块能够正确运行。</a:t>
            </a:r>
            <a:endParaRPr lang="zh-CN" altLang="en-US" dirty="0"/>
          </a:p>
        </p:txBody>
      </p:sp>
      <p:sp>
        <p:nvSpPr>
          <p:cNvPr id="4" name="灯片编号占位符 3"/>
          <p:cNvSpPr>
            <a:spLocks noGrp="1"/>
          </p:cNvSpPr>
          <p:nvPr>
            <p:ph type="sldNum" sz="quarter" idx="10"/>
          </p:nvPr>
        </p:nvSpPr>
        <p:spPr/>
        <p:txBody>
          <a:bodyPr/>
          <a:lstStyle/>
          <a:p>
            <a:fld id="{83BC6344-4E1C-4543-A1F2-9BE7241890D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这一阶段是要将已经通过单元测试的代码组装之后进行测试，可以使用专门的测试工具，按照专门的测试方法进行测试，通过测试的软件可以让用户进行验收。</a:t>
            </a:r>
            <a:endParaRPr lang="en-US" altLang="zh-CN" dirty="0" smtClean="0"/>
          </a:p>
          <a:p>
            <a:endParaRPr lang="en-US" altLang="zh-CN" dirty="0" smtClean="0"/>
          </a:p>
          <a:p>
            <a:r>
              <a:rPr lang="zh-CN" altLang="en-US" dirty="0" smtClean="0"/>
              <a:t>验收完成后即可交付使用。</a:t>
            </a:r>
            <a:endParaRPr lang="zh-CN" altLang="en-US" dirty="0"/>
          </a:p>
        </p:txBody>
      </p:sp>
      <p:sp>
        <p:nvSpPr>
          <p:cNvPr id="4" name="灯片编号占位符 3"/>
          <p:cNvSpPr>
            <a:spLocks noGrp="1"/>
          </p:cNvSpPr>
          <p:nvPr>
            <p:ph type="sldNum" sz="quarter" idx="10"/>
          </p:nvPr>
        </p:nvSpPr>
        <p:spPr/>
        <p:txBody>
          <a:bodyPr/>
          <a:lstStyle/>
          <a:p>
            <a:fld id="{83BC6344-4E1C-4543-A1F2-9BE7241890D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系统的维护工作是在系统投入使用的整个过程中持续进行的工作，前期主要是进行改正性和适应性维护，慢慢转向完善性维护。</a:t>
            </a:r>
            <a:endParaRPr lang="zh-CN" altLang="en-US" dirty="0"/>
          </a:p>
        </p:txBody>
      </p:sp>
      <p:sp>
        <p:nvSpPr>
          <p:cNvPr id="4" name="灯片编号占位符 3"/>
          <p:cNvSpPr>
            <a:spLocks noGrp="1"/>
          </p:cNvSpPr>
          <p:nvPr>
            <p:ph type="sldNum" sz="quarter" idx="10"/>
          </p:nvPr>
        </p:nvSpPr>
        <p:spPr/>
        <p:txBody>
          <a:bodyPr/>
          <a:lstStyle/>
          <a:p>
            <a:fld id="{83BC6344-4E1C-4543-A1F2-9BE7241890D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通过提问的方式总结，让学生有深刻的印象</a:t>
            </a:r>
            <a:endParaRPr lang="en-US" altLang="zh-CN" smtClean="0"/>
          </a:p>
          <a:p>
            <a:endParaRPr lang="en-US" altLang="zh-CN" smtClean="0"/>
          </a:p>
          <a:p>
            <a:r>
              <a:rPr lang="zh-CN" altLang="en-US" smtClean="0"/>
              <a:t>这</a:t>
            </a:r>
            <a:r>
              <a:rPr lang="zh-CN" altLang="en-US" dirty="0" smtClean="0"/>
              <a:t>是对整个软件生命周期的总结，以及涉及的人员，可以看到前期的分析和设计工作和后期的具体实现、测试、维护的工作是由不同角色的开发</a:t>
            </a:r>
            <a:r>
              <a:rPr lang="zh-CN" altLang="en-US" smtClean="0"/>
              <a:t>人员参与的</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83BC6344-4E1C-4543-A1F2-9BE7241890D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通过这些问题的思考，大家应该对软件生命周期各阶段的任务有了比较明确的认识了。那么我们来布置一下课程实习的相关任务。</a:t>
            </a:r>
            <a:endParaRPr lang="en-US" altLang="zh-CN" dirty="0" smtClean="0"/>
          </a:p>
        </p:txBody>
      </p:sp>
      <p:sp>
        <p:nvSpPr>
          <p:cNvPr id="4" name="灯片编号占位符 3"/>
          <p:cNvSpPr>
            <a:spLocks noGrp="1"/>
          </p:cNvSpPr>
          <p:nvPr>
            <p:ph type="sldNum" sz="quarter" idx="10"/>
          </p:nvPr>
        </p:nvSpPr>
        <p:spPr/>
        <p:txBody>
          <a:bodyPr/>
          <a:lstStyle/>
          <a:p>
            <a:fld id="{83BC6344-4E1C-4543-A1F2-9BE7241890D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BC6344-4E1C-4543-A1F2-9BE7241890D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defRPr/>
            </a:pPr>
            <a:r>
              <a:rPr lang="zh-CN" altLang="en-US" b="0" dirty="0" smtClean="0">
                <a:solidFill>
                  <a:srgbClr val="C00000"/>
                </a:solidFill>
                <a:effectLst>
                  <a:outerShdw blurRad="38100" dist="38100" dir="2700000" algn="tl">
                    <a:srgbClr val="FFFFFF"/>
                  </a:outerShdw>
                </a:effectLst>
              </a:rPr>
              <a:t>主观：</a:t>
            </a:r>
            <a:r>
              <a:rPr lang="zh-CN" altLang="en-US" b="0" dirty="0" smtClean="0">
                <a:solidFill>
                  <a:srgbClr val="C00000"/>
                </a:solidFill>
              </a:rPr>
              <a:t>开发方法不正确</a:t>
            </a:r>
            <a:endParaRPr lang="en-US" altLang="zh-CN" sz="1200" b="0" dirty="0" smtClean="0">
              <a:solidFill>
                <a:srgbClr val="C00000"/>
              </a:solidFill>
              <a:ea typeface="楷体_GB2312" pitchFamily="49" charset="-122"/>
            </a:endParaRPr>
          </a:p>
          <a:p>
            <a:pPr marL="800100" lvl="1" indent="-342900">
              <a:spcBef>
                <a:spcPct val="50000"/>
              </a:spcBef>
              <a:buClr>
                <a:schemeClr val="hlink"/>
              </a:buClr>
              <a:buFont typeface="Wingdings" panose="05000000000000000000" pitchFamily="2" charset="2"/>
              <a:buChar char="Ø"/>
            </a:pPr>
            <a:r>
              <a:rPr lang="zh-CN" altLang="en-US" sz="1200" b="0" dirty="0" smtClean="0">
                <a:solidFill>
                  <a:srgbClr val="C00000"/>
                </a:solidFill>
                <a:ea typeface="楷体_GB2312" pitchFamily="49" charset="-122"/>
              </a:rPr>
              <a:t>用户需求不明确</a:t>
            </a:r>
            <a:endParaRPr lang="zh-CN" altLang="en-US" sz="1200" b="0" dirty="0" smtClean="0">
              <a:solidFill>
                <a:srgbClr val="C00000"/>
              </a:solidFill>
              <a:ea typeface="楷体_GB2312" pitchFamily="49" charset="-122"/>
            </a:endParaRPr>
          </a:p>
          <a:p>
            <a:pPr marL="800100" lvl="1" indent="-342900">
              <a:spcBef>
                <a:spcPct val="50000"/>
              </a:spcBef>
              <a:buClr>
                <a:schemeClr val="hlink"/>
              </a:buClr>
              <a:buFont typeface="Wingdings" panose="05000000000000000000" pitchFamily="2" charset="2"/>
              <a:buChar char="Ø"/>
            </a:pPr>
            <a:r>
              <a:rPr lang="zh-CN" altLang="en-US" sz="1200" b="0" dirty="0" smtClean="0">
                <a:solidFill>
                  <a:srgbClr val="C00000"/>
                </a:solidFill>
                <a:ea typeface="楷体_GB2312" pitchFamily="49" charset="-122"/>
              </a:rPr>
              <a:t>缺乏正确的理论指导</a:t>
            </a:r>
            <a:endParaRPr lang="zh-CN" altLang="en-US" sz="1200" b="0" dirty="0" smtClean="0">
              <a:solidFill>
                <a:srgbClr val="C00000"/>
              </a:solidFill>
              <a:ea typeface="楷体_GB2312" pitchFamily="49" charset="-122"/>
            </a:endParaRPr>
          </a:p>
          <a:p>
            <a:pPr algn="l">
              <a:defRPr/>
            </a:pPr>
            <a:r>
              <a:rPr lang="zh-CN" altLang="en-US" b="0" dirty="0" smtClean="0">
                <a:solidFill>
                  <a:srgbClr val="C00000"/>
                </a:solidFill>
                <a:effectLst>
                  <a:outerShdw blurRad="38100" dist="38100" dir="2700000" algn="tl">
                    <a:srgbClr val="FFFFFF"/>
                  </a:outerShdw>
                </a:effectLst>
              </a:rPr>
              <a:t>客观：</a:t>
            </a:r>
            <a:r>
              <a:rPr lang="zh-CN" altLang="en-US" b="0" dirty="0" smtClean="0">
                <a:solidFill>
                  <a:srgbClr val="C00000"/>
                </a:solidFill>
              </a:rPr>
              <a:t>逻辑部件，规模庞大</a:t>
            </a:r>
            <a:endParaRPr lang="en-US" altLang="zh-CN" sz="1200" b="0" dirty="0" smtClean="0">
              <a:solidFill>
                <a:srgbClr val="C00000"/>
              </a:solidFill>
              <a:ea typeface="楷体_GB2312" pitchFamily="49" charset="-122"/>
            </a:endParaRPr>
          </a:p>
          <a:p>
            <a:pPr marL="800100" lvl="1" indent="-342900">
              <a:spcBef>
                <a:spcPct val="50000"/>
              </a:spcBef>
              <a:buClr>
                <a:schemeClr val="hlink"/>
              </a:buClr>
              <a:buFont typeface="Wingdings" panose="05000000000000000000" pitchFamily="2" charset="2"/>
              <a:buChar char="Ø"/>
            </a:pPr>
            <a:r>
              <a:rPr lang="zh-CN" altLang="en-US" sz="1200" b="0" dirty="0" smtClean="0">
                <a:solidFill>
                  <a:srgbClr val="C00000"/>
                </a:solidFill>
                <a:ea typeface="楷体_GB2312" pitchFamily="49" charset="-122"/>
              </a:rPr>
              <a:t>软件开发规模越来越大</a:t>
            </a:r>
            <a:endParaRPr lang="zh-CN" altLang="en-US" sz="1200" b="0" dirty="0" smtClean="0">
              <a:solidFill>
                <a:srgbClr val="C00000"/>
              </a:solidFill>
              <a:ea typeface="楷体_GB2312" pitchFamily="49" charset="-122"/>
            </a:endParaRPr>
          </a:p>
          <a:p>
            <a:pPr marL="800100" lvl="1" indent="-342900">
              <a:spcBef>
                <a:spcPct val="50000"/>
              </a:spcBef>
              <a:buClr>
                <a:schemeClr val="hlink"/>
              </a:buClr>
              <a:buFont typeface="Wingdings" panose="05000000000000000000" pitchFamily="2" charset="2"/>
              <a:buChar char="Ø"/>
            </a:pPr>
            <a:r>
              <a:rPr lang="zh-CN" altLang="en-US" sz="1200" b="0" dirty="0" smtClean="0">
                <a:solidFill>
                  <a:srgbClr val="C00000"/>
                </a:solidFill>
                <a:ea typeface="楷体_GB2312" pitchFamily="49" charset="-122"/>
              </a:rPr>
              <a:t>软件开发复杂度越来越高</a:t>
            </a:r>
            <a:endParaRPr lang="zh-CN" altLang="en-US" sz="1200" b="0" dirty="0" smtClean="0">
              <a:solidFill>
                <a:srgbClr val="C00000"/>
              </a:solidFill>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514350" rtl="0" eaLnBrk="1" fontAlgn="auto" latinLnBrk="0" hangingPunct="1">
              <a:lnSpc>
                <a:spcPct val="100000"/>
              </a:lnSpc>
              <a:spcBef>
                <a:spcPts val="0"/>
              </a:spcBef>
              <a:spcAft>
                <a:spcPts val="0"/>
              </a:spcAft>
              <a:buClrTx/>
              <a:buSzTx/>
              <a:buFontTx/>
              <a:buNone/>
              <a:defRPr/>
            </a:pPr>
            <a:r>
              <a:rPr lang="zh-CN" altLang="en-US" sz="800" dirty="0" smtClean="0"/>
              <a:t>软件工程是从管理和技术两个方面研究如何更好地开发和维护计算机软件的学科。</a:t>
            </a:r>
            <a:endParaRPr lang="en-US" altLang="zh-CN" sz="800" dirty="0" smtClean="0"/>
          </a:p>
          <a:p>
            <a:pPr marL="0" marR="0" lvl="0" indent="0" algn="l" defTabSz="514350" rtl="0" eaLnBrk="1" fontAlgn="auto" latinLnBrk="0" hangingPunct="1">
              <a:lnSpc>
                <a:spcPct val="100000"/>
              </a:lnSpc>
              <a:spcBef>
                <a:spcPts val="0"/>
              </a:spcBef>
              <a:spcAft>
                <a:spcPts val="0"/>
              </a:spcAft>
              <a:buClrTx/>
              <a:buSzTx/>
              <a:buFontTx/>
              <a:buNone/>
              <a:defRPr/>
            </a:pPr>
            <a:r>
              <a:rPr lang="zh-CN" altLang="en-US" sz="800" b="0" dirty="0" smtClean="0"/>
              <a:t>软件工程的目的就是为开发高质量的软件产品提供一个工程框架。</a:t>
            </a:r>
            <a:endParaRPr lang="en-US" altLang="zh-CN" sz="800" b="0" dirty="0" smtClean="0"/>
          </a:p>
          <a:p>
            <a:pPr marL="0" marR="0" lvl="0" indent="0" algn="l" defTabSz="514350" rtl="0" eaLnBrk="1" fontAlgn="auto" latinLnBrk="0" hangingPunct="1">
              <a:lnSpc>
                <a:spcPct val="100000"/>
              </a:lnSpc>
              <a:spcBef>
                <a:spcPts val="0"/>
              </a:spcBef>
              <a:spcAft>
                <a:spcPts val="0"/>
              </a:spcAft>
              <a:buClrTx/>
              <a:buSzTx/>
              <a:buFontTx/>
              <a:buNone/>
              <a:defRPr/>
            </a:pPr>
            <a:endParaRPr lang="zh-CN" altLang="en-US" sz="800" dirty="0" smtClean="0"/>
          </a:p>
          <a:p>
            <a:r>
              <a:rPr lang="en-US" altLang="zh-CN" sz="800" dirty="0" smtClean="0"/>
              <a:t>1968</a:t>
            </a:r>
            <a:r>
              <a:rPr lang="zh-CN" altLang="en-US" sz="800" dirty="0" smtClean="0"/>
              <a:t>年，北大西洋公约组织（</a:t>
            </a:r>
            <a:r>
              <a:rPr lang="en-US" altLang="zh-CN" sz="800" dirty="0" smtClean="0"/>
              <a:t>NATO</a:t>
            </a:r>
            <a:r>
              <a:rPr lang="zh-CN" altLang="en-US" sz="800" dirty="0" smtClean="0"/>
              <a:t>）在德国慕尼黑召开国际会议，提出“软件工程”的概念和术语。</a:t>
            </a:r>
            <a:endParaRPr lang="zh-CN" altLang="en-US" sz="800"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600"/>
              </a:spcBef>
            </a:pPr>
            <a:r>
              <a:rPr lang="zh-CN" altLang="en-US" sz="1000" b="0" dirty="0" smtClean="0">
                <a:solidFill>
                  <a:schemeClr val="bg1"/>
                </a:solidFill>
                <a:effectLst>
                  <a:outerShdw blurRad="38100" dist="38100" dir="2700000" algn="tl">
                    <a:srgbClr val="000000">
                      <a:alpha val="43137"/>
                    </a:srgbClr>
                  </a:outerShdw>
                </a:effectLst>
              </a:rPr>
              <a:t>软件工程过程</a:t>
            </a:r>
            <a:r>
              <a:rPr lang="zh-CN" altLang="en-US" sz="800" b="0" dirty="0" smtClean="0">
                <a:solidFill>
                  <a:schemeClr val="bg1"/>
                </a:solidFill>
                <a:effectLst>
                  <a:outerShdw blurRad="38100" dist="38100" dir="2700000" algn="tl">
                    <a:srgbClr val="000000">
                      <a:alpha val="43137"/>
                    </a:srgbClr>
                  </a:outerShdw>
                </a:effectLst>
              </a:rPr>
              <a:t>（</a:t>
            </a:r>
            <a:r>
              <a:rPr lang="en-US" altLang="zh-CN" sz="800" b="0" dirty="0" smtClean="0">
                <a:solidFill>
                  <a:schemeClr val="bg1"/>
                </a:solidFill>
                <a:effectLst>
                  <a:outerShdw blurRad="38100" dist="38100" dir="2700000" algn="tl">
                    <a:srgbClr val="000000">
                      <a:alpha val="43137"/>
                    </a:srgbClr>
                  </a:outerShdw>
                </a:effectLst>
              </a:rPr>
              <a:t>Software Engineering Process</a:t>
            </a:r>
            <a:r>
              <a:rPr lang="zh-CN" altLang="en-US" sz="800" b="0" dirty="0" smtClean="0">
                <a:solidFill>
                  <a:schemeClr val="bg1"/>
                </a:solidFill>
                <a:effectLst>
                  <a:outerShdw blurRad="38100" dist="38100" dir="2700000" algn="tl">
                    <a:srgbClr val="000000">
                      <a:alpha val="43137"/>
                    </a:srgbClr>
                  </a:outerShdw>
                </a:effectLst>
              </a:rPr>
              <a:t>）</a:t>
            </a:r>
            <a:endParaRPr lang="en-US" altLang="zh-CN" sz="800" b="0" dirty="0" smtClean="0">
              <a:solidFill>
                <a:schemeClr val="bg1"/>
              </a:solidFill>
              <a:effectLst>
                <a:outerShdw blurRad="38100" dist="38100" dir="2700000" algn="tl">
                  <a:srgbClr val="000000">
                    <a:alpha val="43137"/>
                  </a:srgbClr>
                </a:outerShdw>
              </a:effectLst>
            </a:endParaRPr>
          </a:p>
          <a:p>
            <a:pPr>
              <a:spcBef>
                <a:spcPts val="600"/>
              </a:spcBef>
            </a:pPr>
            <a:r>
              <a:rPr lang="zh-CN" altLang="en-US" sz="1000" b="0" dirty="0" smtClean="0">
                <a:solidFill>
                  <a:schemeClr val="bg1"/>
                </a:solidFill>
                <a:effectLst>
                  <a:outerShdw blurRad="38100" dist="38100" dir="2700000" algn="tl">
                    <a:srgbClr val="000000">
                      <a:alpha val="43137"/>
                    </a:srgbClr>
                  </a:outerShdw>
                </a:effectLst>
              </a:rPr>
              <a:t>软件工程工具和方法</a:t>
            </a:r>
            <a:r>
              <a:rPr lang="zh-CN" altLang="en-US" sz="800" b="0" dirty="0" smtClean="0">
                <a:solidFill>
                  <a:schemeClr val="bg1"/>
                </a:solidFill>
                <a:effectLst>
                  <a:outerShdw blurRad="38100" dist="38100" dir="2700000" algn="tl">
                    <a:srgbClr val="000000">
                      <a:alpha val="43137"/>
                    </a:srgbClr>
                  </a:outerShdw>
                </a:effectLst>
              </a:rPr>
              <a:t>（</a:t>
            </a:r>
            <a:r>
              <a:rPr lang="en-US" altLang="zh-CN" sz="800" b="0" dirty="0" smtClean="0">
                <a:solidFill>
                  <a:schemeClr val="bg1"/>
                </a:solidFill>
                <a:effectLst>
                  <a:outerShdw blurRad="38100" dist="38100" dir="2700000" algn="tl">
                    <a:srgbClr val="000000">
                      <a:alpha val="43137"/>
                    </a:srgbClr>
                  </a:outerShdw>
                </a:effectLst>
              </a:rPr>
              <a:t>Software Engineering Tools and Methods</a:t>
            </a:r>
            <a:r>
              <a:rPr lang="zh-CN" altLang="en-US" sz="800" b="0" dirty="0" smtClean="0">
                <a:solidFill>
                  <a:schemeClr val="bg1"/>
                </a:solidFill>
                <a:effectLst>
                  <a:outerShdw blurRad="38100" dist="38100" dir="2700000" algn="tl">
                    <a:srgbClr val="000000">
                      <a:alpha val="43137"/>
                    </a:srgbClr>
                  </a:outerShdw>
                </a:effectLst>
              </a:rPr>
              <a:t>）</a:t>
            </a:r>
            <a:endParaRPr lang="en-US" altLang="zh-CN" sz="1000" b="0" dirty="0" smtClean="0">
              <a:solidFill>
                <a:schemeClr val="bg1"/>
              </a:solidFill>
              <a:effectLst>
                <a:outerShdw blurRad="38100" dist="38100" dir="2700000" algn="tl">
                  <a:srgbClr val="000000">
                    <a:alpha val="43137"/>
                  </a:srgbClr>
                </a:outerShdw>
              </a:effectLst>
            </a:endParaRPr>
          </a:p>
          <a:p>
            <a:pPr>
              <a:spcBef>
                <a:spcPts val="600"/>
              </a:spcBef>
            </a:pPr>
            <a:r>
              <a:rPr lang="zh-CN" altLang="en-US" sz="1000" b="0" dirty="0" smtClean="0">
                <a:solidFill>
                  <a:schemeClr val="bg1"/>
                </a:solidFill>
                <a:effectLst>
                  <a:outerShdw blurRad="38100" dist="38100" dir="2700000" algn="tl">
                    <a:srgbClr val="000000">
                      <a:alpha val="43137"/>
                    </a:srgbClr>
                  </a:outerShdw>
                </a:effectLst>
              </a:rPr>
              <a:t>软件需求</a:t>
            </a:r>
            <a:r>
              <a:rPr lang="zh-CN" altLang="en-US" sz="800" b="0" dirty="0" smtClean="0">
                <a:solidFill>
                  <a:schemeClr val="bg1"/>
                </a:solidFill>
                <a:effectLst>
                  <a:outerShdw blurRad="38100" dist="38100" dir="2700000" algn="tl">
                    <a:srgbClr val="000000">
                      <a:alpha val="43137"/>
                    </a:srgbClr>
                  </a:outerShdw>
                </a:effectLst>
              </a:rPr>
              <a:t>（</a:t>
            </a:r>
            <a:r>
              <a:rPr lang="en-US" altLang="zh-CN" sz="800" b="0" dirty="0" smtClean="0">
                <a:solidFill>
                  <a:schemeClr val="bg1"/>
                </a:solidFill>
                <a:effectLst>
                  <a:outerShdw blurRad="38100" dist="38100" dir="2700000" algn="tl">
                    <a:srgbClr val="000000">
                      <a:alpha val="43137"/>
                    </a:srgbClr>
                  </a:outerShdw>
                </a:effectLst>
              </a:rPr>
              <a:t>Software Requirement</a:t>
            </a:r>
            <a:r>
              <a:rPr lang="zh-CN" altLang="en-US" sz="800" b="0" dirty="0" smtClean="0">
                <a:solidFill>
                  <a:schemeClr val="bg1"/>
                </a:solidFill>
                <a:effectLst>
                  <a:outerShdw blurRad="38100" dist="38100" dir="2700000" algn="tl">
                    <a:srgbClr val="000000">
                      <a:alpha val="43137"/>
                    </a:srgbClr>
                  </a:outerShdw>
                </a:effectLst>
              </a:rPr>
              <a:t>）</a:t>
            </a:r>
            <a:endParaRPr lang="en-US" altLang="zh-CN" sz="1000" b="0" dirty="0" smtClean="0">
              <a:solidFill>
                <a:schemeClr val="bg1"/>
              </a:solidFill>
              <a:effectLst>
                <a:outerShdw blurRad="38100" dist="38100" dir="2700000" algn="tl">
                  <a:srgbClr val="000000">
                    <a:alpha val="43137"/>
                  </a:srgbClr>
                </a:outerShdw>
              </a:effectLst>
            </a:endParaRPr>
          </a:p>
          <a:p>
            <a:pPr>
              <a:spcBef>
                <a:spcPts val="600"/>
              </a:spcBef>
            </a:pPr>
            <a:r>
              <a:rPr lang="zh-CN" altLang="en-US" sz="1000" b="0" dirty="0" smtClean="0">
                <a:solidFill>
                  <a:schemeClr val="bg1"/>
                </a:solidFill>
                <a:effectLst>
                  <a:outerShdw blurRad="38100" dist="38100" dir="2700000" algn="tl">
                    <a:srgbClr val="000000">
                      <a:alpha val="43137"/>
                    </a:srgbClr>
                  </a:outerShdw>
                </a:effectLst>
              </a:rPr>
              <a:t>软件设计</a:t>
            </a:r>
            <a:r>
              <a:rPr lang="zh-CN" altLang="en-US" sz="800" b="0" dirty="0" smtClean="0">
                <a:solidFill>
                  <a:schemeClr val="bg1"/>
                </a:solidFill>
                <a:effectLst>
                  <a:outerShdw blurRad="38100" dist="38100" dir="2700000" algn="tl">
                    <a:srgbClr val="000000">
                      <a:alpha val="43137"/>
                    </a:srgbClr>
                  </a:outerShdw>
                </a:effectLst>
              </a:rPr>
              <a:t>（</a:t>
            </a:r>
            <a:r>
              <a:rPr lang="en-US" altLang="zh-CN" sz="800" b="0" dirty="0" smtClean="0">
                <a:solidFill>
                  <a:schemeClr val="bg1"/>
                </a:solidFill>
                <a:effectLst>
                  <a:outerShdw blurRad="38100" dist="38100" dir="2700000" algn="tl">
                    <a:srgbClr val="000000">
                      <a:alpha val="43137"/>
                    </a:srgbClr>
                  </a:outerShdw>
                </a:effectLst>
              </a:rPr>
              <a:t>Software Design</a:t>
            </a:r>
            <a:r>
              <a:rPr lang="zh-CN" altLang="en-US" sz="800" b="0" dirty="0" smtClean="0">
                <a:solidFill>
                  <a:schemeClr val="bg1"/>
                </a:solidFill>
                <a:effectLst>
                  <a:outerShdw blurRad="38100" dist="38100" dir="2700000" algn="tl">
                    <a:srgbClr val="000000">
                      <a:alpha val="43137"/>
                    </a:srgbClr>
                  </a:outerShdw>
                </a:effectLst>
              </a:rPr>
              <a:t>）</a:t>
            </a:r>
            <a:endParaRPr lang="en-US" altLang="zh-CN" sz="800" b="0" dirty="0" smtClean="0">
              <a:solidFill>
                <a:schemeClr val="bg1"/>
              </a:solidFill>
              <a:effectLst>
                <a:outerShdw blurRad="38100" dist="38100" dir="2700000" algn="tl">
                  <a:srgbClr val="000000">
                    <a:alpha val="43137"/>
                  </a:srgbClr>
                </a:outerShdw>
              </a:effectLst>
            </a:endParaRPr>
          </a:p>
          <a:p>
            <a:pPr>
              <a:spcBef>
                <a:spcPts val="600"/>
              </a:spcBef>
            </a:pPr>
            <a:r>
              <a:rPr lang="zh-CN" altLang="en-US" sz="1000" b="0" dirty="0" smtClean="0">
                <a:solidFill>
                  <a:schemeClr val="bg1"/>
                </a:solidFill>
                <a:effectLst>
                  <a:outerShdw blurRad="38100" dist="38100" dir="2700000" algn="tl">
                    <a:srgbClr val="000000">
                      <a:alpha val="43137"/>
                    </a:srgbClr>
                  </a:outerShdw>
                </a:effectLst>
              </a:rPr>
              <a:t>软件构造</a:t>
            </a:r>
            <a:r>
              <a:rPr lang="zh-CN" altLang="en-US" sz="800" b="0" dirty="0" smtClean="0">
                <a:solidFill>
                  <a:schemeClr val="bg1"/>
                </a:solidFill>
                <a:effectLst>
                  <a:outerShdw blurRad="38100" dist="38100" dir="2700000" algn="tl">
                    <a:srgbClr val="000000">
                      <a:alpha val="43137"/>
                    </a:srgbClr>
                  </a:outerShdw>
                </a:effectLst>
              </a:rPr>
              <a:t>（</a:t>
            </a:r>
            <a:r>
              <a:rPr lang="en-US" altLang="zh-CN" sz="800" b="0" dirty="0" smtClean="0">
                <a:solidFill>
                  <a:schemeClr val="bg1"/>
                </a:solidFill>
                <a:effectLst>
                  <a:outerShdw blurRad="38100" dist="38100" dir="2700000" algn="tl">
                    <a:srgbClr val="000000">
                      <a:alpha val="43137"/>
                    </a:srgbClr>
                  </a:outerShdw>
                </a:effectLst>
              </a:rPr>
              <a:t>Software Construction</a:t>
            </a:r>
            <a:r>
              <a:rPr lang="zh-CN" altLang="en-US" sz="800" b="0" dirty="0" smtClean="0">
                <a:solidFill>
                  <a:schemeClr val="bg1"/>
                </a:solidFill>
                <a:effectLst>
                  <a:outerShdw blurRad="38100" dist="38100" dir="2700000" algn="tl">
                    <a:srgbClr val="000000">
                      <a:alpha val="43137"/>
                    </a:srgbClr>
                  </a:outerShdw>
                </a:effectLst>
              </a:rPr>
              <a:t>）</a:t>
            </a:r>
            <a:endParaRPr lang="en-US" altLang="zh-CN" sz="800" b="0" dirty="0" smtClean="0">
              <a:solidFill>
                <a:schemeClr val="bg1"/>
              </a:solidFill>
              <a:effectLst>
                <a:outerShdw blurRad="38100" dist="38100" dir="2700000" algn="tl">
                  <a:srgbClr val="000000">
                    <a:alpha val="43137"/>
                  </a:srgbClr>
                </a:outerShdw>
              </a:effectLst>
            </a:endParaRPr>
          </a:p>
          <a:p>
            <a:pPr>
              <a:spcBef>
                <a:spcPts val="600"/>
              </a:spcBef>
            </a:pPr>
            <a:r>
              <a:rPr lang="zh-CN" altLang="en-US" sz="1000" b="0" dirty="0" smtClean="0">
                <a:solidFill>
                  <a:schemeClr val="bg1"/>
                </a:solidFill>
                <a:effectLst>
                  <a:outerShdw blurRad="38100" dist="38100" dir="2700000" algn="tl">
                    <a:srgbClr val="000000">
                      <a:alpha val="43137"/>
                    </a:srgbClr>
                  </a:outerShdw>
                </a:effectLst>
              </a:rPr>
              <a:t>软件测试</a:t>
            </a:r>
            <a:r>
              <a:rPr lang="zh-CN" altLang="en-US" sz="800" b="0" dirty="0" smtClean="0">
                <a:solidFill>
                  <a:schemeClr val="bg1"/>
                </a:solidFill>
                <a:effectLst>
                  <a:outerShdw blurRad="38100" dist="38100" dir="2700000" algn="tl">
                    <a:srgbClr val="000000">
                      <a:alpha val="43137"/>
                    </a:srgbClr>
                  </a:outerShdw>
                </a:effectLst>
              </a:rPr>
              <a:t>（</a:t>
            </a:r>
            <a:r>
              <a:rPr lang="en-US" altLang="zh-CN" sz="800" b="0" dirty="0" smtClean="0">
                <a:solidFill>
                  <a:schemeClr val="bg1"/>
                </a:solidFill>
                <a:effectLst>
                  <a:outerShdw blurRad="38100" dist="38100" dir="2700000" algn="tl">
                    <a:srgbClr val="000000">
                      <a:alpha val="43137"/>
                    </a:srgbClr>
                  </a:outerShdw>
                </a:effectLst>
              </a:rPr>
              <a:t>Software Testing</a:t>
            </a:r>
            <a:r>
              <a:rPr lang="zh-CN" altLang="en-US" sz="800" b="0" dirty="0" smtClean="0">
                <a:solidFill>
                  <a:schemeClr val="bg1"/>
                </a:solidFill>
                <a:effectLst>
                  <a:outerShdw blurRad="38100" dist="38100" dir="2700000" algn="tl">
                    <a:srgbClr val="000000">
                      <a:alpha val="43137"/>
                    </a:srgbClr>
                  </a:outerShdw>
                </a:effectLst>
              </a:rPr>
              <a:t>）</a:t>
            </a:r>
            <a:endParaRPr lang="en-US" altLang="zh-CN" sz="800" b="0" dirty="0" smtClean="0">
              <a:solidFill>
                <a:schemeClr val="bg1"/>
              </a:solidFill>
              <a:effectLst>
                <a:outerShdw blurRad="38100" dist="38100" dir="2700000" algn="tl">
                  <a:srgbClr val="000000">
                    <a:alpha val="43137"/>
                  </a:srgbClr>
                </a:outerShdw>
              </a:effectLst>
            </a:endParaRPr>
          </a:p>
          <a:p>
            <a:pPr>
              <a:spcBef>
                <a:spcPts val="600"/>
              </a:spcBef>
            </a:pPr>
            <a:r>
              <a:rPr lang="zh-CN" altLang="en-US" sz="1000" b="0" dirty="0" smtClean="0">
                <a:solidFill>
                  <a:schemeClr val="bg1"/>
                </a:solidFill>
                <a:effectLst>
                  <a:outerShdw blurRad="38100" dist="38100" dir="2700000" algn="tl">
                    <a:srgbClr val="000000">
                      <a:alpha val="43137"/>
                    </a:srgbClr>
                  </a:outerShdw>
                </a:effectLst>
              </a:rPr>
              <a:t>软件维护</a:t>
            </a:r>
            <a:r>
              <a:rPr lang="zh-CN" altLang="en-US" sz="800" b="0" dirty="0" smtClean="0">
                <a:solidFill>
                  <a:schemeClr val="bg1"/>
                </a:solidFill>
                <a:effectLst>
                  <a:outerShdw blurRad="38100" dist="38100" dir="2700000" algn="tl">
                    <a:srgbClr val="000000">
                      <a:alpha val="43137"/>
                    </a:srgbClr>
                  </a:outerShdw>
                </a:effectLst>
              </a:rPr>
              <a:t>（</a:t>
            </a:r>
            <a:r>
              <a:rPr lang="en-US" altLang="zh-CN" sz="800" b="0" dirty="0" smtClean="0">
                <a:solidFill>
                  <a:schemeClr val="bg1"/>
                </a:solidFill>
                <a:effectLst>
                  <a:outerShdw blurRad="38100" dist="38100" dir="2700000" algn="tl">
                    <a:srgbClr val="000000">
                      <a:alpha val="43137"/>
                    </a:srgbClr>
                  </a:outerShdw>
                </a:effectLst>
              </a:rPr>
              <a:t>Software Maintenance</a:t>
            </a:r>
            <a:r>
              <a:rPr lang="zh-CN" altLang="en-US" sz="800" b="0" dirty="0" smtClean="0">
                <a:solidFill>
                  <a:schemeClr val="bg1"/>
                </a:solidFill>
                <a:effectLst>
                  <a:outerShdw blurRad="38100" dist="38100" dir="2700000" algn="tl">
                    <a:srgbClr val="000000">
                      <a:alpha val="43137"/>
                    </a:srgbClr>
                  </a:outerShdw>
                </a:effectLst>
              </a:rPr>
              <a:t>）</a:t>
            </a:r>
            <a:endParaRPr lang="en-US" altLang="zh-CN" sz="800" b="0" dirty="0" smtClean="0">
              <a:solidFill>
                <a:schemeClr val="bg1"/>
              </a:solidFill>
              <a:effectLst>
                <a:outerShdw blurRad="38100" dist="38100" dir="2700000" algn="tl">
                  <a:srgbClr val="000000">
                    <a:alpha val="43137"/>
                  </a:srgbClr>
                </a:outerShdw>
              </a:effectLst>
            </a:endParaRPr>
          </a:p>
          <a:p>
            <a:pPr>
              <a:spcBef>
                <a:spcPts val="600"/>
              </a:spcBef>
            </a:pPr>
            <a:r>
              <a:rPr lang="zh-CN" altLang="en-US" sz="1000" b="0" dirty="0" smtClean="0">
                <a:solidFill>
                  <a:schemeClr val="bg1"/>
                </a:solidFill>
                <a:effectLst>
                  <a:outerShdw blurRad="38100" dist="38100" dir="2700000" algn="tl">
                    <a:srgbClr val="000000">
                      <a:alpha val="43137"/>
                    </a:srgbClr>
                  </a:outerShdw>
                </a:effectLst>
              </a:rPr>
              <a:t>软件配置管理</a:t>
            </a:r>
            <a:r>
              <a:rPr lang="zh-CN" altLang="en-US" sz="800" b="0" dirty="0" smtClean="0">
                <a:solidFill>
                  <a:schemeClr val="bg1"/>
                </a:solidFill>
                <a:effectLst>
                  <a:outerShdw blurRad="38100" dist="38100" dir="2700000" algn="tl">
                    <a:srgbClr val="000000">
                      <a:alpha val="43137"/>
                    </a:srgbClr>
                  </a:outerShdw>
                </a:effectLst>
              </a:rPr>
              <a:t>（</a:t>
            </a:r>
            <a:r>
              <a:rPr lang="en-US" altLang="zh-CN" sz="800" b="0" dirty="0" smtClean="0">
                <a:solidFill>
                  <a:schemeClr val="bg1"/>
                </a:solidFill>
                <a:effectLst>
                  <a:outerShdw blurRad="38100" dist="38100" dir="2700000" algn="tl">
                    <a:srgbClr val="000000">
                      <a:alpha val="43137"/>
                    </a:srgbClr>
                  </a:outerShdw>
                </a:effectLst>
              </a:rPr>
              <a:t>Software Configuration Management</a:t>
            </a:r>
            <a:r>
              <a:rPr lang="zh-CN" altLang="en-US" sz="800" b="0" dirty="0" smtClean="0">
                <a:solidFill>
                  <a:schemeClr val="bg1"/>
                </a:solidFill>
                <a:effectLst>
                  <a:outerShdw blurRad="38100" dist="38100" dir="2700000" algn="tl">
                    <a:srgbClr val="000000">
                      <a:alpha val="43137"/>
                    </a:srgbClr>
                  </a:outerShdw>
                </a:effectLst>
              </a:rPr>
              <a:t>）</a:t>
            </a:r>
            <a:endParaRPr lang="en-US" altLang="zh-CN" sz="1000" b="0" dirty="0" smtClean="0">
              <a:solidFill>
                <a:schemeClr val="bg1"/>
              </a:solidFill>
              <a:effectLst>
                <a:outerShdw blurRad="38100" dist="38100" dir="2700000" algn="tl">
                  <a:srgbClr val="000000">
                    <a:alpha val="43137"/>
                  </a:srgbClr>
                </a:outerShdw>
              </a:effectLst>
            </a:endParaRPr>
          </a:p>
          <a:p>
            <a:pPr>
              <a:spcBef>
                <a:spcPts val="600"/>
              </a:spcBef>
            </a:pPr>
            <a:r>
              <a:rPr lang="zh-CN" altLang="en-US" sz="1000" b="0" dirty="0" smtClean="0">
                <a:solidFill>
                  <a:schemeClr val="bg1"/>
                </a:solidFill>
                <a:effectLst>
                  <a:outerShdw blurRad="38100" dist="38100" dir="2700000" algn="tl">
                    <a:srgbClr val="000000">
                      <a:alpha val="43137"/>
                    </a:srgbClr>
                  </a:outerShdw>
                </a:effectLst>
              </a:rPr>
              <a:t>软件工程管理</a:t>
            </a:r>
            <a:r>
              <a:rPr lang="zh-CN" altLang="en-US" sz="800" b="0" dirty="0" smtClean="0">
                <a:solidFill>
                  <a:schemeClr val="bg1"/>
                </a:solidFill>
                <a:effectLst>
                  <a:outerShdw blurRad="38100" dist="38100" dir="2700000" algn="tl">
                    <a:srgbClr val="000000">
                      <a:alpha val="43137"/>
                    </a:srgbClr>
                  </a:outerShdw>
                </a:effectLst>
              </a:rPr>
              <a:t>（</a:t>
            </a:r>
            <a:r>
              <a:rPr lang="en-US" altLang="zh-CN" sz="800" b="0" dirty="0" smtClean="0">
                <a:solidFill>
                  <a:schemeClr val="bg1"/>
                </a:solidFill>
                <a:effectLst>
                  <a:outerShdw blurRad="38100" dist="38100" dir="2700000" algn="tl">
                    <a:srgbClr val="000000">
                      <a:alpha val="43137"/>
                    </a:srgbClr>
                  </a:outerShdw>
                </a:effectLst>
              </a:rPr>
              <a:t>Software Engineering Management</a:t>
            </a:r>
            <a:r>
              <a:rPr lang="zh-CN" altLang="en-US" sz="800" b="0" dirty="0" smtClean="0">
                <a:solidFill>
                  <a:schemeClr val="bg1"/>
                </a:solidFill>
                <a:effectLst>
                  <a:outerShdw blurRad="38100" dist="38100" dir="2700000" algn="tl">
                    <a:srgbClr val="000000">
                      <a:alpha val="43137"/>
                    </a:srgbClr>
                  </a:outerShdw>
                </a:effectLst>
              </a:rPr>
              <a:t>）</a:t>
            </a:r>
            <a:endParaRPr lang="en-US" altLang="zh-CN" sz="1000" b="0" dirty="0" smtClean="0">
              <a:solidFill>
                <a:schemeClr val="bg1"/>
              </a:solidFill>
              <a:effectLst>
                <a:outerShdw blurRad="38100" dist="38100" dir="2700000" algn="tl">
                  <a:srgbClr val="000000">
                    <a:alpha val="43137"/>
                  </a:srgbClr>
                </a:outerShdw>
              </a:effectLst>
            </a:endParaRPr>
          </a:p>
          <a:p>
            <a:pPr>
              <a:spcBef>
                <a:spcPts val="600"/>
              </a:spcBef>
            </a:pPr>
            <a:r>
              <a:rPr lang="zh-CN" altLang="en-US" sz="1000" b="0" dirty="0" smtClean="0">
                <a:solidFill>
                  <a:schemeClr val="bg1"/>
                </a:solidFill>
                <a:effectLst>
                  <a:outerShdw blurRad="38100" dist="38100" dir="2700000" algn="tl">
                    <a:srgbClr val="000000">
                      <a:alpha val="43137"/>
                    </a:srgbClr>
                  </a:outerShdw>
                </a:effectLst>
              </a:rPr>
              <a:t>软件质量</a:t>
            </a:r>
            <a:r>
              <a:rPr lang="zh-CN" altLang="en-US" sz="800" b="0" dirty="0" smtClean="0">
                <a:solidFill>
                  <a:schemeClr val="bg1"/>
                </a:solidFill>
                <a:effectLst>
                  <a:outerShdw blurRad="38100" dist="38100" dir="2700000" algn="tl">
                    <a:srgbClr val="000000">
                      <a:alpha val="43137"/>
                    </a:srgbClr>
                  </a:outerShdw>
                </a:effectLst>
              </a:rPr>
              <a:t>（</a:t>
            </a:r>
            <a:r>
              <a:rPr lang="en-US" altLang="zh-CN" sz="800" b="0" dirty="0" smtClean="0">
                <a:solidFill>
                  <a:schemeClr val="bg1"/>
                </a:solidFill>
                <a:effectLst>
                  <a:outerShdw blurRad="38100" dist="38100" dir="2700000" algn="tl">
                    <a:srgbClr val="000000">
                      <a:alpha val="43137"/>
                    </a:srgbClr>
                  </a:outerShdw>
                </a:effectLst>
              </a:rPr>
              <a:t>Software Quality</a:t>
            </a:r>
            <a:r>
              <a:rPr lang="zh-CN" altLang="en-US" sz="800" b="0" dirty="0" smtClean="0">
                <a:solidFill>
                  <a:schemeClr val="bg1"/>
                </a:solidFill>
                <a:effectLst>
                  <a:outerShdw blurRad="38100" dist="38100" dir="2700000" algn="tl">
                    <a:srgbClr val="000000">
                      <a:alpha val="43137"/>
                    </a:srgbClr>
                  </a:outerShdw>
                </a:effectLst>
              </a:rPr>
              <a:t>）</a:t>
            </a:r>
            <a:endParaRPr lang="zh-CN" altLang="en-US" sz="1000" b="0" dirty="0" smtClean="0">
              <a:solidFill>
                <a:schemeClr val="bg1"/>
              </a:solidFill>
              <a:effectLst>
                <a:outerShdw blurRad="38100" dist="38100" dir="2700000" algn="tl">
                  <a:srgbClr val="000000">
                    <a:alpha val="43137"/>
                  </a:srgbClr>
                </a:outerShdw>
              </a:effectLst>
            </a:endParaRPr>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514350" rtl="0" eaLnBrk="1" fontAlgn="auto" latinLnBrk="0" hangingPunct="1">
              <a:lnSpc>
                <a:spcPct val="100000"/>
              </a:lnSpc>
              <a:spcBef>
                <a:spcPts val="0"/>
              </a:spcBef>
              <a:spcAft>
                <a:spcPts val="0"/>
              </a:spcAft>
              <a:buClrTx/>
              <a:buSzTx/>
              <a:buFont typeface="+mj-lt"/>
              <a:buAutoNum type="arabicPeriod"/>
              <a:defRPr/>
            </a:pPr>
            <a:r>
              <a:rPr lang="zh-CN" altLang="zh-CN" sz="800" b="1" dirty="0" smtClean="0">
                <a:solidFill>
                  <a:srgbClr val="0000FF"/>
                </a:solidFill>
              </a:rPr>
              <a:t>将软件的生命周期划分为多个阶段，实行严格的项目管理</a:t>
            </a:r>
            <a:r>
              <a:rPr lang="zh-CN" altLang="en-US" sz="800" b="1" dirty="0" smtClean="0">
                <a:solidFill>
                  <a:srgbClr val="0000FF"/>
                </a:solidFill>
              </a:rPr>
              <a:t>。</a:t>
            </a:r>
            <a:endParaRPr lang="en-US" altLang="zh-CN" sz="800" b="1" dirty="0" smtClean="0">
              <a:solidFill>
                <a:srgbClr val="0000FF"/>
              </a:solidFill>
            </a:endParaRPr>
          </a:p>
          <a:p>
            <a:pPr marL="171450" marR="0" lvl="0" indent="-171450" algn="l" defTabSz="51435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zh-CN" sz="800" dirty="0" smtClean="0"/>
              <a:t>软件开发是一个漫长的过程，把开发周期划分为多个阶段，制定分阶段的计划及验收标准，有益于对整个软件开发过程进行管理。</a:t>
            </a:r>
            <a:endParaRPr lang="zh-CN" altLang="zh-CN" sz="800" dirty="0" smtClean="0"/>
          </a:p>
          <a:p>
            <a:pPr marL="228600" marR="0" lvl="0" indent="-228600" algn="l" defTabSz="514350" rtl="0" eaLnBrk="1" fontAlgn="auto" latinLnBrk="0" hangingPunct="1">
              <a:lnSpc>
                <a:spcPct val="100000"/>
              </a:lnSpc>
              <a:spcBef>
                <a:spcPts val="0"/>
              </a:spcBef>
              <a:spcAft>
                <a:spcPts val="0"/>
              </a:spcAft>
              <a:buClrTx/>
              <a:buSzTx/>
              <a:buFont typeface="+mj-lt"/>
              <a:buAutoNum type="arabicPeriod" startAt="2"/>
              <a:defRPr/>
            </a:pPr>
            <a:r>
              <a:rPr lang="zh-CN" altLang="zh-CN" sz="800" b="1" dirty="0" smtClean="0">
                <a:solidFill>
                  <a:srgbClr val="0000FF"/>
                </a:solidFill>
              </a:rPr>
              <a:t>坚持阶段评审制度，以确保软件产品的质量</a:t>
            </a:r>
            <a:r>
              <a:rPr lang="zh-CN" altLang="en-US" sz="800" b="1" dirty="0" smtClean="0">
                <a:solidFill>
                  <a:srgbClr val="0000FF"/>
                </a:solidFill>
              </a:rPr>
              <a:t>。</a:t>
            </a:r>
            <a:endParaRPr lang="en-US" altLang="zh-CN" sz="800" b="1" dirty="0" smtClean="0">
              <a:solidFill>
                <a:srgbClr val="0000FF"/>
              </a:solidFill>
            </a:endParaRPr>
          </a:p>
          <a:p>
            <a:pPr marL="171450" marR="0" lvl="0" indent="-171450" algn="l" defTabSz="51435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zh-CN" sz="800" dirty="0" smtClean="0"/>
              <a:t>严格地贯彻与实施阶段评审制度可以帮助软件开发人员及时地发现并改正错误。在软件开发的过程中，错误发现得越晚，修复错误所要付出的代价就会越大。实施阶段评审，只有在本阶段的工作通过评审后，才能进入下一阶段的工作。</a:t>
            </a:r>
            <a:endParaRPr lang="zh-CN" altLang="zh-CN" sz="800" dirty="0" smtClean="0"/>
          </a:p>
          <a:p>
            <a:pPr marL="228600" marR="0" lvl="0" indent="-228600" algn="l" defTabSz="514350" rtl="0" eaLnBrk="1" fontAlgn="auto" latinLnBrk="0" hangingPunct="1">
              <a:lnSpc>
                <a:spcPct val="100000"/>
              </a:lnSpc>
              <a:spcBef>
                <a:spcPts val="0"/>
              </a:spcBef>
              <a:spcAft>
                <a:spcPts val="0"/>
              </a:spcAft>
              <a:buClrTx/>
              <a:buSzTx/>
              <a:buFont typeface="+mj-lt"/>
              <a:buAutoNum type="arabicPeriod" startAt="3"/>
              <a:defRPr/>
            </a:pPr>
            <a:r>
              <a:rPr lang="zh-CN" altLang="zh-CN" sz="800" b="1" dirty="0" smtClean="0">
                <a:solidFill>
                  <a:srgbClr val="0000FF"/>
                </a:solidFill>
              </a:rPr>
              <a:t>实施严格的产品控制，以适应软件规格的变更</a:t>
            </a:r>
            <a:r>
              <a:rPr lang="zh-CN" altLang="en-US" sz="800" b="1" dirty="0" smtClean="0">
                <a:solidFill>
                  <a:srgbClr val="0000FF"/>
                </a:solidFill>
              </a:rPr>
              <a:t>。</a:t>
            </a:r>
            <a:endParaRPr lang="en-US" altLang="zh-CN" sz="800" b="1" dirty="0" smtClean="0">
              <a:solidFill>
                <a:srgbClr val="0000FF"/>
              </a:solidFill>
            </a:endParaRPr>
          </a:p>
          <a:p>
            <a:pPr marL="171450" marR="0" lvl="0" indent="-171450" algn="l" defTabSz="51435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zh-CN" sz="800" dirty="0" smtClean="0"/>
              <a:t>在软件开发的过程中，用户需求很可能不断发生变化。当需求变更时，为了保证软件各个配置项的一致性，实施严格的版本控制是非常必要的。</a:t>
            </a:r>
            <a:endParaRPr lang="zh-CN" altLang="zh-CN" sz="800" dirty="0" smtClean="0"/>
          </a:p>
          <a:p>
            <a:pPr marL="228600" marR="0" lvl="0" indent="-228600" algn="l" defTabSz="514350" rtl="0" eaLnBrk="1" fontAlgn="auto" latinLnBrk="0" hangingPunct="1">
              <a:lnSpc>
                <a:spcPct val="100000"/>
              </a:lnSpc>
              <a:spcBef>
                <a:spcPts val="0"/>
              </a:spcBef>
              <a:spcAft>
                <a:spcPts val="0"/>
              </a:spcAft>
              <a:buClrTx/>
              <a:buSzTx/>
              <a:buFont typeface="+mj-lt"/>
              <a:buAutoNum type="arabicPeriod" startAt="4"/>
              <a:defRPr/>
            </a:pPr>
            <a:r>
              <a:rPr lang="zh-CN" altLang="zh-CN" sz="800" b="1" dirty="0" smtClean="0">
                <a:solidFill>
                  <a:srgbClr val="0000FF"/>
                </a:solidFill>
              </a:rPr>
              <a:t>采用现代程序设计技术</a:t>
            </a:r>
            <a:r>
              <a:rPr lang="zh-CN" altLang="en-US" sz="800" b="1" dirty="0" smtClean="0">
                <a:solidFill>
                  <a:srgbClr val="0000FF"/>
                </a:solidFill>
              </a:rPr>
              <a:t>。</a:t>
            </a:r>
            <a:endParaRPr lang="en-US" altLang="zh-CN" sz="800" b="1" dirty="0" smtClean="0">
              <a:solidFill>
                <a:srgbClr val="0000FF"/>
              </a:solidFill>
            </a:endParaRPr>
          </a:p>
          <a:p>
            <a:pPr marL="171450" marR="0" lvl="0" indent="-171450" algn="l" defTabSz="51435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zh-CN" sz="800" dirty="0" smtClean="0"/>
              <a:t>这是提高软件开发和维护效率的关键。现代的程序设计技术，比如面向对象，可以使开发出来的软件产品更易维护和修改，同时还能缩短开发的时间，并且更符合人们的思维逻辑。</a:t>
            </a:r>
            <a:endParaRPr lang="zh-CN" altLang="zh-CN" sz="800" dirty="0" smtClean="0"/>
          </a:p>
          <a:p>
            <a:pPr marL="228600" marR="0" lvl="0" indent="-228600" algn="l" defTabSz="514350" rtl="0" eaLnBrk="1" fontAlgn="auto" latinLnBrk="0" hangingPunct="1">
              <a:lnSpc>
                <a:spcPct val="100000"/>
              </a:lnSpc>
              <a:spcBef>
                <a:spcPts val="0"/>
              </a:spcBef>
              <a:spcAft>
                <a:spcPts val="0"/>
              </a:spcAft>
              <a:buClrTx/>
              <a:buSzTx/>
              <a:buFont typeface="+mj-lt"/>
              <a:buAutoNum type="arabicPeriod" startAt="5"/>
              <a:defRPr/>
            </a:pPr>
            <a:r>
              <a:rPr lang="zh-CN" altLang="zh-CN" sz="800" b="1" dirty="0" smtClean="0">
                <a:solidFill>
                  <a:srgbClr val="0000FF"/>
                </a:solidFill>
              </a:rPr>
              <a:t>开发出来的软件产品应该能够清楚地被审查。</a:t>
            </a:r>
            <a:endParaRPr lang="en-US" altLang="zh-CN" sz="800" b="1" dirty="0" smtClean="0">
              <a:solidFill>
                <a:srgbClr val="0000FF"/>
              </a:solidFill>
            </a:endParaRPr>
          </a:p>
          <a:p>
            <a:pPr marL="171450" marR="0" lvl="0" indent="-171450" algn="l" defTabSz="51435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zh-CN" sz="800" dirty="0" smtClean="0"/>
              <a:t>有利于有效的项目管理。一般软件产品包括可以执行的源代码、一系列相应的文档和资源数据等。</a:t>
            </a:r>
            <a:endParaRPr lang="zh-CN" altLang="zh-CN" sz="800" dirty="0" smtClean="0"/>
          </a:p>
          <a:p>
            <a:pPr marL="228600" marR="0" lvl="0" indent="-228600" algn="l" defTabSz="514350" rtl="0" eaLnBrk="1" fontAlgn="auto" latinLnBrk="0" hangingPunct="1">
              <a:lnSpc>
                <a:spcPct val="100000"/>
              </a:lnSpc>
              <a:spcBef>
                <a:spcPts val="0"/>
              </a:spcBef>
              <a:spcAft>
                <a:spcPts val="0"/>
              </a:spcAft>
              <a:buClrTx/>
              <a:buSzTx/>
              <a:buFont typeface="+mj-lt"/>
              <a:buAutoNum type="arabicPeriod" startAt="6"/>
              <a:defRPr/>
            </a:pPr>
            <a:r>
              <a:rPr lang="zh-CN" altLang="zh-CN" sz="800" b="1" dirty="0" smtClean="0">
                <a:solidFill>
                  <a:srgbClr val="0000FF"/>
                </a:solidFill>
              </a:rPr>
              <a:t>合理地安排软件开发小组的人员</a:t>
            </a:r>
            <a:r>
              <a:rPr lang="zh-CN" altLang="en-US" sz="800" b="1" dirty="0" smtClean="0">
                <a:solidFill>
                  <a:srgbClr val="0000FF"/>
                </a:solidFill>
              </a:rPr>
              <a:t>。</a:t>
            </a:r>
            <a:endParaRPr lang="en-US" altLang="zh-CN" sz="800" b="1" dirty="0" smtClean="0">
              <a:solidFill>
                <a:srgbClr val="0000FF"/>
              </a:solidFill>
            </a:endParaRPr>
          </a:p>
          <a:p>
            <a:pPr marL="171450" marR="0" lvl="0" indent="-171450" algn="l" defTabSz="51435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zh-CN" sz="800" dirty="0" smtClean="0"/>
              <a:t>开发小组的人员要少而精。开发小组人员的数量少有利于组内成员充分的交流，这是高效团队管理的重要因素。而高素质的开发小组成员是影响软件产品的质量和开发效率的重要因素。</a:t>
            </a:r>
            <a:endParaRPr lang="zh-CN" altLang="zh-CN" sz="800" dirty="0" smtClean="0"/>
          </a:p>
          <a:p>
            <a:pPr marL="228600" marR="0" lvl="0" indent="-228600" algn="l" defTabSz="514350" rtl="0" eaLnBrk="1" fontAlgn="auto" latinLnBrk="0" hangingPunct="1">
              <a:lnSpc>
                <a:spcPct val="100000"/>
              </a:lnSpc>
              <a:spcBef>
                <a:spcPts val="0"/>
              </a:spcBef>
              <a:spcAft>
                <a:spcPts val="0"/>
              </a:spcAft>
              <a:buClrTx/>
              <a:buSzTx/>
              <a:buFont typeface="+mj-lt"/>
              <a:buAutoNum type="arabicPeriod" startAt="7"/>
              <a:defRPr/>
            </a:pPr>
            <a:r>
              <a:rPr lang="zh-CN" altLang="zh-CN" sz="800" b="1" dirty="0" smtClean="0">
                <a:solidFill>
                  <a:srgbClr val="0000FF"/>
                </a:solidFill>
              </a:rPr>
              <a:t>不断地改进软件工程实践。</a:t>
            </a:r>
            <a:endParaRPr lang="en-US" altLang="zh-CN" sz="800" b="1" dirty="0" smtClean="0">
              <a:solidFill>
                <a:srgbClr val="0000FF"/>
              </a:solidFill>
            </a:endParaRPr>
          </a:p>
          <a:p>
            <a:pPr marL="171450" marR="0" lvl="0" indent="-171450" algn="l" defTabSz="51435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zh-CN" sz="800" dirty="0" smtClean="0"/>
              <a:t>随着计算机科学技术的发展，软件从业人员应该不断地总结经验并且主动学习新的软件技术，只有这样才能不落后于时代。</a:t>
            </a:r>
            <a:endParaRPr lang="zh-CN" altLang="zh-CN" sz="800" dirty="0" smtClean="0"/>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20000"/>
              </a:lnSpc>
            </a:pPr>
            <a:r>
              <a:rPr lang="zh-CN" altLang="en-US" dirty="0" smtClean="0"/>
              <a:t>哲学家的宗旨是：我思，故我在 </a:t>
            </a:r>
            <a:endParaRPr lang="en-US" altLang="zh-CN" dirty="0" smtClean="0"/>
          </a:p>
          <a:p>
            <a:pPr>
              <a:lnSpc>
                <a:spcPct val="120000"/>
              </a:lnSpc>
            </a:pPr>
            <a:r>
              <a:rPr lang="zh-CN" altLang="en-US" dirty="0" smtClean="0"/>
              <a:t>科学家的宗旨是：我发现，故我在 </a:t>
            </a:r>
            <a:endParaRPr lang="en-US" altLang="zh-CN" dirty="0" smtClean="0"/>
          </a:p>
          <a:p>
            <a:pPr>
              <a:lnSpc>
                <a:spcPct val="120000"/>
              </a:lnSpc>
            </a:pPr>
            <a:r>
              <a:rPr lang="zh-CN" altLang="en-US" dirty="0" smtClean="0"/>
              <a:t>工程师的宗旨是：我构建，故我在</a:t>
            </a:r>
            <a:endParaRPr lang="en-US" altLang="zh-CN" dirty="0" smtClean="0"/>
          </a:p>
          <a:p>
            <a:endParaRPr lang="en-US" dirty="0"/>
          </a:p>
        </p:txBody>
      </p:sp>
      <p:sp>
        <p:nvSpPr>
          <p:cNvPr id="4" name="Slide Number Placeholder 3"/>
          <p:cNvSpPr>
            <a:spLocks noGrp="1"/>
          </p:cNvSpPr>
          <p:nvPr>
            <p:ph type="sldNum" sz="quarter" idx="5"/>
          </p:nvPr>
        </p:nvSpPr>
        <p:spPr/>
        <p:txBody>
          <a:bodyPr/>
          <a:lstStyle/>
          <a:p>
            <a:pPr>
              <a:defRPr/>
            </a:pPr>
            <a:fld id="{C5ADAB1E-5BE0-4555-8709-524C8D586A6B}"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7" name="Rectangle 6"/>
          <p:cNvSpPr/>
          <p:nvPr userDrawn="1"/>
        </p:nvSpPr>
        <p:spPr>
          <a:xfrm>
            <a:off x="0" y="-1"/>
            <a:ext cx="9144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3720103"/>
            <a:ext cx="5829300" cy="1097280"/>
          </a:xfrm>
        </p:spPr>
        <p:txBody>
          <a:bodyPr anchor="ctr">
            <a:normAutofit/>
          </a:bodyPr>
          <a:lstStyle>
            <a:lvl1pPr algn="r">
              <a:defRPr sz="3750" spc="150" baseline="0"/>
            </a:lvl1pPr>
          </a:lstStyle>
          <a:p>
            <a:r>
              <a:rPr lang="zh-CN" altLang="en-US" dirty="0" smtClean="0"/>
              <a:t>单击此处编辑母版标题样式</a:t>
            </a:r>
            <a:endParaRPr lang="en-US" dirty="0"/>
          </a:p>
        </p:txBody>
      </p:sp>
      <p:sp>
        <p:nvSpPr>
          <p:cNvPr id="3" name="Subtitle 2"/>
          <p:cNvSpPr>
            <a:spLocks noGrp="1"/>
          </p:cNvSpPr>
          <p:nvPr>
            <p:ph type="subTitle" idx="1" hasCustomPrompt="1"/>
          </p:nvPr>
        </p:nvSpPr>
        <p:spPr>
          <a:xfrm>
            <a:off x="6457950" y="3720103"/>
            <a:ext cx="2400300" cy="1097280"/>
          </a:xfrm>
        </p:spPr>
        <p:txBody>
          <a:bodyPr lIns="91440" rIns="91440" anchor="ctr">
            <a:normAutofit/>
          </a:bodyPr>
          <a:lstStyle>
            <a:lvl1pPr marL="0" indent="0" algn="l">
              <a:lnSpc>
                <a:spcPct val="100000"/>
              </a:lnSpc>
              <a:spcBef>
                <a:spcPts val="0"/>
              </a:spcBef>
              <a:buNone/>
              <a:defRPr sz="1350">
                <a:solidFill>
                  <a:schemeClr val="tx1">
                    <a:lumMod val="90000"/>
                    <a:lumOff val="10000"/>
                  </a:schemeClr>
                </a:solidFill>
              </a:defRPr>
            </a:lvl1pPr>
            <a:lvl2pPr marL="342900" indent="0" algn="ctr">
              <a:buNone/>
              <a:defRPr sz="1350"/>
            </a:lvl2pPr>
            <a:lvl3pPr marL="685800" indent="0" algn="ctr">
              <a:buNone/>
              <a:defRPr sz="1350"/>
            </a:lvl3pPr>
            <a:lvl4pPr marL="1028700" indent="0" algn="ctr">
              <a:buNone/>
              <a:defRPr sz="1350"/>
            </a:lvl4pPr>
            <a:lvl5pPr marL="1371600" indent="0" algn="ctr">
              <a:buNone/>
              <a:defRPr sz="1350"/>
            </a:lvl5pPr>
            <a:lvl6pPr marL="1714500" indent="0" algn="ctr">
              <a:buNone/>
              <a:defRPr sz="1350"/>
            </a:lvl6pPr>
            <a:lvl7pPr marL="2057400" indent="0" algn="ctr">
              <a:buNone/>
              <a:defRPr sz="1350"/>
            </a:lvl7pPr>
            <a:lvl8pPr marL="2400300" indent="0" algn="ctr">
              <a:buNone/>
              <a:defRPr sz="1350"/>
            </a:lvl8pPr>
            <a:lvl9pPr marL="2743200" indent="0" algn="ctr">
              <a:buNone/>
              <a:defRPr sz="1350"/>
            </a:lvl9pPr>
          </a:lstStyle>
          <a:p>
            <a:r>
              <a:rPr lang="zh-CN" altLang="en-US" dirty="0" smtClean="0"/>
              <a:t>单击以编辑母版副标题样式</a:t>
            </a:r>
            <a:endParaRPr lang="en-US" dirty="0"/>
          </a:p>
        </p:txBody>
      </p:sp>
      <p:sp>
        <p:nvSpPr>
          <p:cNvPr id="4" name="Date Placeholder 3"/>
          <p:cNvSpPr>
            <a:spLocks noGrp="1"/>
          </p:cNvSpPr>
          <p:nvPr>
            <p:ph type="dt" sz="half" idx="10"/>
          </p:nvPr>
        </p:nvSpPr>
        <p:spPr/>
        <p:txBody>
          <a:bodyPr/>
          <a:lstStyle>
            <a:lvl1pPr algn="ctr">
              <a:defRPr sz="1600">
                <a:latin typeface="+mn-lt"/>
              </a:defRPr>
            </a:lvl1pPr>
          </a:lstStyle>
          <a:p>
            <a:fld id="{3062A2B4-4FA6-4BAC-B874-AB8D0F0C379B}" type="datetime1">
              <a:rPr lang="zh-CN" altLang="en-US" smtClean="0"/>
            </a:fld>
            <a:endParaRPr lang="zh-CN" altLang="en-US" dirty="0"/>
          </a:p>
        </p:txBody>
      </p:sp>
      <p:sp>
        <p:nvSpPr>
          <p:cNvPr id="5" name="Footer Placeholder 4"/>
          <p:cNvSpPr>
            <a:spLocks noGrp="1"/>
          </p:cNvSpPr>
          <p:nvPr>
            <p:ph type="ftr" sz="quarter" idx="11"/>
          </p:nvPr>
        </p:nvSpPr>
        <p:spPr>
          <a:xfrm>
            <a:off x="2298032" y="4853028"/>
            <a:ext cx="5760261" cy="205740"/>
          </a:xfrm>
        </p:spPr>
        <p:txBody>
          <a:bodyPr/>
          <a:lstStyle>
            <a:lvl1pPr algn="ctr">
              <a:defRPr sz="1600">
                <a:latin typeface="+mn-lt"/>
              </a:defRPr>
            </a:lvl1pPr>
          </a:lstStyle>
          <a:p>
            <a:r>
              <a:rPr lang="zh-CN" altLang="en-US" smtClean="0"/>
              <a:t>软件工程</a:t>
            </a:r>
            <a:endParaRPr lang="zh-CN" altLang="en-US" dirty="0"/>
          </a:p>
        </p:txBody>
      </p:sp>
      <p:sp>
        <p:nvSpPr>
          <p:cNvPr id="6" name="Slide Number Placeholder 5"/>
          <p:cNvSpPr>
            <a:spLocks noGrp="1"/>
          </p:cNvSpPr>
          <p:nvPr>
            <p:ph type="sldNum" sz="quarter" idx="12"/>
          </p:nvPr>
        </p:nvSpPr>
        <p:spPr/>
        <p:txBody>
          <a:bodyPr/>
          <a:lstStyle>
            <a:lvl1pPr algn="ctr">
              <a:defRPr sz="1600">
                <a:latin typeface="+mn-lt"/>
              </a:defRPr>
            </a:lvl1pPr>
          </a:lstStyle>
          <a:p>
            <a:fld id="{F528F39D-B5E5-4CA7-906C-979D5A62978D}" type="slidenum">
              <a:rPr lang="zh-CN" altLang="en-US" smtClean="0"/>
            </a:fld>
            <a:endParaRPr lang="zh-CN" altLang="en-US"/>
          </a:p>
        </p:txBody>
      </p:sp>
      <p:cxnSp>
        <p:nvCxnSpPr>
          <p:cNvPr id="8" name="Straight Connector 7"/>
          <p:cNvCxnSpPr/>
          <p:nvPr/>
        </p:nvCxnSpPr>
        <p:spPr>
          <a:xfrm flipV="1">
            <a:off x="6290132" y="3948080"/>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2900" y="114820"/>
            <a:ext cx="692368" cy="692368"/>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120" name="文本框 119"/>
          <p:cNvSpPr txBox="1"/>
          <p:nvPr userDrawn="1"/>
        </p:nvSpPr>
        <p:spPr>
          <a:xfrm>
            <a:off x="4264202" y="2007508"/>
            <a:ext cx="4241369" cy="1223412"/>
          </a:xfrm>
          <a:prstGeom prst="rect">
            <a:avLst/>
          </a:prstGeom>
          <a:noFill/>
        </p:spPr>
        <p:txBody>
          <a:bodyPr wrap="square" rtlCol="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zh-CN"/>
            </a:defPPr>
            <a:lvl1pPr lvl="0">
              <a:defRPr sz="11500" spc="50">
                <a:ln w="11430"/>
                <a:solidFill>
                  <a:srgbClr val="008EE6"/>
                </a:solidFill>
                <a:effectLst>
                  <a:outerShdw blurRad="38100" dist="38100" dir="2700000" algn="tl">
                    <a:srgbClr val="000000">
                      <a:alpha val="43137"/>
                    </a:srgbClr>
                  </a:outerShdw>
                </a:effectLst>
                <a:latin typeface="华康俪金黑W8(P)" pitchFamily="34" charset="-122"/>
                <a:ea typeface="华康俪金黑W8(P)" pitchFamily="34" charset="-122"/>
                <a:cs typeface="经典繁仿黑" pitchFamily="49" charset="-122"/>
              </a:defRPr>
            </a:lvl1pPr>
          </a:lstStyle>
          <a:p>
            <a:pPr lvl="0"/>
            <a:r>
              <a:rPr lang="zh-CN" altLang="en-US" sz="7350" dirty="0">
                <a:solidFill>
                  <a:schemeClr val="tx1">
                    <a:lumMod val="65000"/>
                    <a:lumOff val="35000"/>
                  </a:schemeClr>
                </a:solidFill>
              </a:rPr>
              <a:t>谢谢聆听</a:t>
            </a:r>
            <a:endParaRPr lang="en-US" altLang="zh-CN" sz="7350" dirty="0">
              <a:solidFill>
                <a:schemeClr val="tx1">
                  <a:lumMod val="65000"/>
                  <a:lumOff val="35000"/>
                </a:schemeClr>
              </a:solidFill>
            </a:endParaRPr>
          </a:p>
        </p:txBody>
      </p:sp>
      <p:grpSp>
        <p:nvGrpSpPr>
          <p:cNvPr id="4" name="组合 3"/>
          <p:cNvGrpSpPr/>
          <p:nvPr userDrawn="1"/>
        </p:nvGrpSpPr>
        <p:grpSpPr>
          <a:xfrm>
            <a:off x="833860" y="1704155"/>
            <a:ext cx="3193793" cy="2085294"/>
            <a:chOff x="705272" y="1639861"/>
            <a:chExt cx="3193793" cy="2085294"/>
          </a:xfrm>
        </p:grpSpPr>
        <p:grpSp>
          <p:nvGrpSpPr>
            <p:cNvPr id="2" name="组合 1"/>
            <p:cNvGrpSpPr/>
            <p:nvPr userDrawn="1"/>
          </p:nvGrpSpPr>
          <p:grpSpPr>
            <a:xfrm>
              <a:off x="705272" y="1639861"/>
              <a:ext cx="3193793" cy="2085294"/>
              <a:chOff x="721633" y="1980294"/>
              <a:chExt cx="3233738" cy="2111375"/>
            </a:xfrm>
          </p:grpSpPr>
          <p:sp>
            <p:nvSpPr>
              <p:cNvPr id="9" name="Freeform 148"/>
              <p:cNvSpPr/>
              <p:nvPr userDrawn="1"/>
            </p:nvSpPr>
            <p:spPr bwMode="auto">
              <a:xfrm>
                <a:off x="721633" y="1980294"/>
                <a:ext cx="3233738" cy="2111375"/>
              </a:xfrm>
              <a:custGeom>
                <a:avLst/>
                <a:gdLst>
                  <a:gd name="T0" fmla="*/ 778 w 861"/>
                  <a:gd name="T1" fmla="*/ 437 h 562"/>
                  <a:gd name="T2" fmla="*/ 778 w 861"/>
                  <a:gd name="T3" fmla="*/ 21 h 562"/>
                  <a:gd name="T4" fmla="*/ 756 w 861"/>
                  <a:gd name="T5" fmla="*/ 0 h 562"/>
                  <a:gd name="T6" fmla="*/ 105 w 861"/>
                  <a:gd name="T7" fmla="*/ 0 h 562"/>
                  <a:gd name="T8" fmla="*/ 84 w 861"/>
                  <a:gd name="T9" fmla="*/ 21 h 562"/>
                  <a:gd name="T10" fmla="*/ 84 w 861"/>
                  <a:gd name="T11" fmla="*/ 436 h 562"/>
                  <a:gd name="T12" fmla="*/ 0 w 861"/>
                  <a:gd name="T13" fmla="*/ 530 h 562"/>
                  <a:gd name="T14" fmla="*/ 24 w 861"/>
                  <a:gd name="T15" fmla="*/ 562 h 562"/>
                  <a:gd name="T16" fmla="*/ 838 w 861"/>
                  <a:gd name="T17" fmla="*/ 562 h 562"/>
                  <a:gd name="T18" fmla="*/ 861 w 861"/>
                  <a:gd name="T19" fmla="*/ 530 h 562"/>
                  <a:gd name="T20" fmla="*/ 778 w 861"/>
                  <a:gd name="T21" fmla="*/ 437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62">
                    <a:moveTo>
                      <a:pt x="778" y="437"/>
                    </a:moveTo>
                    <a:cubicBezTo>
                      <a:pt x="778" y="21"/>
                      <a:pt x="778" y="21"/>
                      <a:pt x="778" y="21"/>
                    </a:cubicBezTo>
                    <a:cubicBezTo>
                      <a:pt x="778" y="9"/>
                      <a:pt x="768" y="0"/>
                      <a:pt x="756" y="0"/>
                    </a:cubicBezTo>
                    <a:cubicBezTo>
                      <a:pt x="105" y="0"/>
                      <a:pt x="105" y="0"/>
                      <a:pt x="105" y="0"/>
                    </a:cubicBezTo>
                    <a:cubicBezTo>
                      <a:pt x="93" y="0"/>
                      <a:pt x="84" y="9"/>
                      <a:pt x="84" y="21"/>
                    </a:cubicBezTo>
                    <a:cubicBezTo>
                      <a:pt x="84" y="436"/>
                      <a:pt x="84" y="436"/>
                      <a:pt x="84" y="436"/>
                    </a:cubicBezTo>
                    <a:cubicBezTo>
                      <a:pt x="0" y="530"/>
                      <a:pt x="0" y="530"/>
                      <a:pt x="0" y="530"/>
                    </a:cubicBezTo>
                    <a:cubicBezTo>
                      <a:pt x="0" y="543"/>
                      <a:pt x="11" y="562"/>
                      <a:pt x="24" y="562"/>
                    </a:cubicBezTo>
                    <a:cubicBezTo>
                      <a:pt x="838" y="562"/>
                      <a:pt x="838" y="562"/>
                      <a:pt x="838" y="562"/>
                    </a:cubicBezTo>
                    <a:cubicBezTo>
                      <a:pt x="851" y="562"/>
                      <a:pt x="861" y="543"/>
                      <a:pt x="861" y="530"/>
                    </a:cubicBezTo>
                    <a:lnTo>
                      <a:pt x="778" y="437"/>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10" name="Rectangle 149"/>
              <p:cNvSpPr>
                <a:spLocks noChangeArrowheads="1"/>
              </p:cNvSpPr>
              <p:nvPr userDrawn="1"/>
            </p:nvSpPr>
            <p:spPr bwMode="auto">
              <a:xfrm>
                <a:off x="1169308" y="2115231"/>
                <a:ext cx="2343150" cy="1404938"/>
              </a:xfrm>
              <a:prstGeom prst="rect">
                <a:avLst/>
              </a:prstGeom>
              <a:solidFill>
                <a:srgbClr val="F9F3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p>
            </p:txBody>
          </p:sp>
          <p:sp>
            <p:nvSpPr>
              <p:cNvPr id="11" name="Freeform 150"/>
              <p:cNvSpPr/>
              <p:nvPr userDrawn="1"/>
            </p:nvSpPr>
            <p:spPr bwMode="auto">
              <a:xfrm>
                <a:off x="2118633" y="3975781"/>
                <a:ext cx="439738" cy="74613"/>
              </a:xfrm>
              <a:custGeom>
                <a:avLst/>
                <a:gdLst>
                  <a:gd name="T0" fmla="*/ 0 w 117"/>
                  <a:gd name="T1" fmla="*/ 0 h 20"/>
                  <a:gd name="T2" fmla="*/ 0 w 117"/>
                  <a:gd name="T3" fmla="*/ 0 h 20"/>
                  <a:gd name="T4" fmla="*/ 14 w 117"/>
                  <a:gd name="T5" fmla="*/ 20 h 20"/>
                  <a:gd name="T6" fmla="*/ 104 w 117"/>
                  <a:gd name="T7" fmla="*/ 20 h 20"/>
                  <a:gd name="T8" fmla="*/ 117 w 117"/>
                  <a:gd name="T9" fmla="*/ 0 h 20"/>
                  <a:gd name="T10" fmla="*/ 117 w 117"/>
                  <a:gd name="T11" fmla="*/ 0 h 20"/>
                  <a:gd name="T12" fmla="*/ 0 w 11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7" h="20">
                    <a:moveTo>
                      <a:pt x="0" y="0"/>
                    </a:moveTo>
                    <a:cubicBezTo>
                      <a:pt x="0" y="0"/>
                      <a:pt x="0" y="0"/>
                      <a:pt x="0" y="0"/>
                    </a:cubicBezTo>
                    <a:cubicBezTo>
                      <a:pt x="0" y="7"/>
                      <a:pt x="6" y="20"/>
                      <a:pt x="14" y="20"/>
                    </a:cubicBezTo>
                    <a:cubicBezTo>
                      <a:pt x="104" y="20"/>
                      <a:pt x="104" y="20"/>
                      <a:pt x="104" y="20"/>
                    </a:cubicBezTo>
                    <a:cubicBezTo>
                      <a:pt x="111" y="20"/>
                      <a:pt x="117" y="7"/>
                      <a:pt x="117" y="0"/>
                    </a:cubicBezTo>
                    <a:cubicBezTo>
                      <a:pt x="117" y="0"/>
                      <a:pt x="117" y="0"/>
                      <a:pt x="117" y="0"/>
                    </a:cubicBezTo>
                    <a:lnTo>
                      <a:pt x="0" y="0"/>
                    </a:lnTo>
                    <a:close/>
                  </a:path>
                </a:pathLst>
              </a:custGeom>
              <a:solidFill>
                <a:srgbClr val="F9F3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grpSp>
        <p:sp>
          <p:nvSpPr>
            <p:cNvPr id="108" name="矩形 107"/>
            <p:cNvSpPr/>
            <p:nvPr userDrawn="1"/>
          </p:nvSpPr>
          <p:spPr>
            <a:xfrm>
              <a:off x="2091447" y="2022227"/>
              <a:ext cx="1325371" cy="369332"/>
            </a:xfrm>
            <a:prstGeom prst="rect">
              <a:avLst/>
            </a:prstGeom>
          </p:spPr>
          <p:txBody>
            <a:bodyPr wrap="square">
              <a:spAutoFit/>
            </a:bodyPr>
            <a:lstStyle/>
            <a:p>
              <a:pPr algn="l">
                <a:lnSpc>
                  <a:spcPct val="120000"/>
                </a:lnSpc>
              </a:pPr>
              <a:r>
                <a:rPr lang="en-US" altLang="zh-CN" sz="1500" kern="1200" dirty="0">
                  <a:solidFill>
                    <a:schemeClr val="tx1">
                      <a:lumMod val="65000"/>
                      <a:lumOff val="35000"/>
                    </a:schemeClr>
                  </a:solidFill>
                  <a:latin typeface="+mj-ea"/>
                  <a:ea typeface="+mj-ea"/>
                  <a:cs typeface="+mn-cs"/>
                </a:rPr>
                <a:t>Thank You</a:t>
              </a:r>
              <a:r>
                <a:rPr lang="zh-CN" altLang="en-US" sz="1500" kern="1200" dirty="0">
                  <a:solidFill>
                    <a:schemeClr val="tx1">
                      <a:lumMod val="65000"/>
                      <a:lumOff val="35000"/>
                    </a:schemeClr>
                  </a:solidFill>
                  <a:latin typeface="+mj-ea"/>
                  <a:ea typeface="+mj-ea"/>
                  <a:cs typeface="+mn-cs"/>
                </a:rPr>
                <a:t>！</a:t>
              </a:r>
              <a:endParaRPr lang="zh-CN" altLang="en-US" sz="1500" kern="1200" dirty="0">
                <a:solidFill>
                  <a:schemeClr val="tx1">
                    <a:lumMod val="65000"/>
                    <a:lumOff val="35000"/>
                  </a:schemeClr>
                </a:solidFill>
                <a:latin typeface="+mj-ea"/>
                <a:ea typeface="+mj-ea"/>
                <a:cs typeface="+mn-cs"/>
              </a:endParaRPr>
            </a:p>
          </p:txBody>
        </p:sp>
        <p:grpSp>
          <p:nvGrpSpPr>
            <p:cNvPr id="114" name="组合 113"/>
            <p:cNvGrpSpPr/>
            <p:nvPr userDrawn="1"/>
          </p:nvGrpSpPr>
          <p:grpSpPr>
            <a:xfrm>
              <a:off x="2160453" y="2672657"/>
              <a:ext cx="1134000" cy="48600"/>
              <a:chOff x="0" y="4978400"/>
              <a:chExt cx="11157019" cy="406400"/>
            </a:xfrm>
          </p:grpSpPr>
          <p:sp>
            <p:nvSpPr>
              <p:cNvPr id="115" name="矩形 114"/>
              <p:cNvSpPr/>
              <p:nvPr userDrawn="1"/>
            </p:nvSpPr>
            <p:spPr>
              <a:xfrm>
                <a:off x="0" y="4978400"/>
                <a:ext cx="2788596" cy="406400"/>
              </a:xfrm>
              <a:prstGeom prst="rect">
                <a:avLst/>
              </a:prstGeom>
              <a:solidFill>
                <a:srgbClr val="9EC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sp>
            <p:nvSpPr>
              <p:cNvPr id="116" name="矩形 115"/>
              <p:cNvSpPr/>
              <p:nvPr userDrawn="1"/>
            </p:nvSpPr>
            <p:spPr>
              <a:xfrm>
                <a:off x="2788596" y="4978400"/>
                <a:ext cx="2788596" cy="406400"/>
              </a:xfrm>
              <a:prstGeom prst="rect">
                <a:avLst/>
              </a:prstGeom>
              <a:solidFill>
                <a:srgbClr val="CA0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sp>
            <p:nvSpPr>
              <p:cNvPr id="117" name="矩形 116"/>
              <p:cNvSpPr/>
              <p:nvPr userDrawn="1"/>
            </p:nvSpPr>
            <p:spPr>
              <a:xfrm>
                <a:off x="5577192" y="4978400"/>
                <a:ext cx="2788596" cy="406400"/>
              </a:xfrm>
              <a:prstGeom prst="rect">
                <a:avLst/>
              </a:prstGeom>
              <a:solidFill>
                <a:srgbClr val="FF8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sp>
            <p:nvSpPr>
              <p:cNvPr id="118" name="矩形 117"/>
              <p:cNvSpPr/>
              <p:nvPr userDrawn="1"/>
            </p:nvSpPr>
            <p:spPr>
              <a:xfrm>
                <a:off x="8368423" y="4978400"/>
                <a:ext cx="2788596" cy="406400"/>
              </a:xfrm>
              <a:prstGeom prst="rect">
                <a:avLst/>
              </a:prstGeom>
              <a:solidFill>
                <a:srgbClr val="008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grpSp>
        <p:pic>
          <p:nvPicPr>
            <p:cNvPr id="110" name="Picture 2"/>
            <p:cNvPicPr>
              <a:picLocks noChangeAspect="1" noChangeArrowheads="1"/>
            </p:cNvPicPr>
            <p:nvPr userDrawn="1"/>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4700"/>
                      </a14:imgEffect>
                      <a14:imgEffect>
                        <a14:saturation sat="0"/>
                      </a14:imgEffect>
                    </a14:imgLayer>
                  </a14:imgProps>
                </a:ext>
              </a:extLst>
            </a:blip>
            <a:srcRect/>
            <a:stretch>
              <a:fillRect/>
            </a:stretch>
          </p:blipFill>
          <p:spPr bwMode="auto">
            <a:xfrm>
              <a:off x="1367669" y="2007508"/>
              <a:ext cx="675000" cy="675000"/>
            </a:xfrm>
            <a:prstGeom prst="rect">
              <a:avLst/>
            </a:prstGeom>
            <a:noFill/>
            <a:ln w="9525">
              <a:noFill/>
              <a:miter lim="800000"/>
              <a:headEnd/>
              <a:tailEnd/>
            </a:ln>
            <a:effectLst/>
          </p:spPr>
        </p:pic>
      </p:grpSp>
      <p:sp>
        <p:nvSpPr>
          <p:cNvPr id="20" name="日期占位符 3"/>
          <p:cNvSpPr>
            <a:spLocks noGrp="1"/>
          </p:cNvSpPr>
          <p:nvPr>
            <p:ph type="dt" sz="half" idx="10"/>
          </p:nvPr>
        </p:nvSpPr>
        <p:spPr>
          <a:xfrm>
            <a:off x="768096" y="4853028"/>
            <a:ext cx="1615607" cy="205740"/>
          </a:xfrm>
        </p:spPr>
        <p:txBody>
          <a:bodyPr/>
          <a:lstStyle>
            <a:lvl1pPr algn="ctr">
              <a:defRPr sz="1600">
                <a:solidFill>
                  <a:schemeClr val="bg1"/>
                </a:solidFill>
                <a:latin typeface="+mn-lt"/>
              </a:defRPr>
            </a:lvl1pPr>
          </a:lstStyle>
          <a:p>
            <a:fld id="{B1273ECA-CEF7-4394-B67C-C7C683DF1C95}" type="datetime1">
              <a:rPr lang="zh-CN" altLang="en-US" smtClean="0"/>
            </a:fld>
            <a:endParaRPr lang="zh-CN" altLang="en-US" dirty="0"/>
          </a:p>
        </p:txBody>
      </p:sp>
      <p:sp>
        <p:nvSpPr>
          <p:cNvPr id="21"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dirty="0" smtClean="0"/>
              <a:t>软件工程</a:t>
            </a:r>
            <a:endParaRPr lang="zh-CN" altLang="en-US" dirty="0"/>
          </a:p>
        </p:txBody>
      </p:sp>
      <p:sp>
        <p:nvSpPr>
          <p:cNvPr id="22" name="灯片编号占位符 5"/>
          <p:cNvSpPr>
            <a:spLocks noGrp="1"/>
          </p:cNvSpPr>
          <p:nvPr>
            <p:ph type="sldNum" sz="quarter" idx="12"/>
          </p:nvPr>
        </p:nvSpPr>
        <p:spPr>
          <a:xfrm>
            <a:off x="8128000" y="4853028"/>
            <a:ext cx="730250" cy="205740"/>
          </a:xfrm>
        </p:spPr>
        <p:txBody>
          <a:bodyPr/>
          <a:lstStyle>
            <a:lvl1pPr algn="ctr">
              <a:defRPr sz="1600">
                <a:solidFill>
                  <a:schemeClr val="bg1"/>
                </a:solidFill>
                <a:latin typeface="+mn-lt"/>
              </a:defRPr>
            </a:lvl1pPr>
          </a:lstStyle>
          <a:p>
            <a:fld id="{233B410F-ED3A-420F-9009-9AC68EA66982}" type="slidenum">
              <a:rPr lang="zh-CN" altLang="en-US" smtClean="0"/>
            </a:fld>
            <a:endParaRPr lang="zh-CN" altLang="en-US"/>
          </a:p>
        </p:txBody>
      </p:sp>
    </p:spTree>
  </p:cSld>
  <p:clrMapOvr>
    <a:masterClrMapping/>
  </p:clrMapOvr>
  <p:transition>
    <p:cove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lgn="ctr">
              <a:defRPr sz="1600" b="0">
                <a:solidFill>
                  <a:schemeClr val="bg1"/>
                </a:solidFill>
                <a:latin typeface="+mn-lt"/>
              </a:defRPr>
            </a:lvl1pPr>
          </a:lstStyle>
          <a:p>
            <a:fld id="{2066DBC2-A837-4C36-8279-1C205B8B1510}" type="datetime1">
              <a:rPr lang="zh-CN" altLang="en-US" smtClean="0"/>
            </a:fld>
            <a:endParaRPr lang="zh-CN" altLang="en-US" dirty="0"/>
          </a:p>
        </p:txBody>
      </p:sp>
      <p:sp>
        <p:nvSpPr>
          <p:cNvPr id="5" name="Footer Placeholder 4"/>
          <p:cNvSpPr>
            <a:spLocks noGrp="1"/>
          </p:cNvSpPr>
          <p:nvPr>
            <p:ph type="ftr" sz="quarter" idx="11"/>
          </p:nvPr>
        </p:nvSpPr>
        <p:spPr>
          <a:xfrm>
            <a:off x="2383703" y="4853028"/>
            <a:ext cx="5674590" cy="205740"/>
          </a:xfrm>
        </p:spPr>
        <p:txBody>
          <a:bodyPr/>
          <a:lstStyle>
            <a:lvl1pPr algn="ctr">
              <a:defRPr sz="1600" b="0">
                <a:solidFill>
                  <a:schemeClr val="bg1"/>
                </a:solidFill>
                <a:latin typeface="+mn-lt"/>
              </a:defRPr>
            </a:lvl1pPr>
          </a:lstStyle>
          <a:p>
            <a:r>
              <a:rPr lang="zh-CN" altLang="en-US" smtClean="0"/>
              <a:t>软件工程</a:t>
            </a:r>
            <a:endParaRPr lang="zh-CN" altLang="en-US" dirty="0"/>
          </a:p>
        </p:txBody>
      </p:sp>
      <p:sp>
        <p:nvSpPr>
          <p:cNvPr id="6" name="Slide Number Placeholder 5"/>
          <p:cNvSpPr>
            <a:spLocks noGrp="1"/>
          </p:cNvSpPr>
          <p:nvPr>
            <p:ph type="sldNum" sz="quarter" idx="12"/>
          </p:nvPr>
        </p:nvSpPr>
        <p:spPr/>
        <p:txBody>
          <a:bodyPr/>
          <a:lstStyle>
            <a:lvl1pPr algn="ctr">
              <a:defRPr sz="1600" b="0">
                <a:solidFill>
                  <a:schemeClr val="bg1"/>
                </a:solidFill>
                <a:latin typeface="+mn-lt"/>
              </a:defRPr>
            </a:lvl1p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95958" y="-12032"/>
            <a:ext cx="7882609" cy="860498"/>
          </a:xfrm>
        </p:spPr>
        <p:txBody>
          <a:bodyPr/>
          <a:lstStyle/>
          <a:p>
            <a:r>
              <a:rPr lang="zh-CN" altLang="en-US" dirty="0" smtClean="0"/>
              <a:t>单击此处编辑母版标题样式</a:t>
            </a:r>
            <a:endParaRPr lang="en-US" dirty="0"/>
          </a:p>
        </p:txBody>
      </p:sp>
      <p:sp>
        <p:nvSpPr>
          <p:cNvPr id="3" name="Content Placeholder 2"/>
          <p:cNvSpPr>
            <a:spLocks noGrp="1"/>
          </p:cNvSpPr>
          <p:nvPr>
            <p:ph sz="half" idx="1" hasCustomPrompt="1"/>
          </p:nvPr>
        </p:nvSpPr>
        <p:spPr>
          <a:xfrm>
            <a:off x="768096" y="969475"/>
            <a:ext cx="3566160" cy="3762546"/>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hasCustomPrompt="1"/>
          </p:nvPr>
        </p:nvSpPr>
        <p:spPr>
          <a:xfrm>
            <a:off x="4491990" y="969473"/>
            <a:ext cx="3566160" cy="3762547"/>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5" name="Date Placeholder 4"/>
          <p:cNvSpPr>
            <a:spLocks noGrp="1"/>
          </p:cNvSpPr>
          <p:nvPr>
            <p:ph type="dt" sz="half" idx="10"/>
          </p:nvPr>
        </p:nvSpPr>
        <p:spPr/>
        <p:txBody>
          <a:bodyPr/>
          <a:lstStyle>
            <a:lvl1pPr algn="ctr">
              <a:defRPr sz="1600">
                <a:solidFill>
                  <a:schemeClr val="bg1"/>
                </a:solidFill>
                <a:latin typeface="+mn-lt"/>
              </a:defRPr>
            </a:lvl1pPr>
          </a:lstStyle>
          <a:p>
            <a:fld id="{6B0F0D41-952E-4E3C-A2C8-D1C86FEC9CE0}" type="datetime1">
              <a:rPr lang="zh-CN" altLang="en-US" smtClean="0"/>
            </a:fld>
            <a:endParaRPr lang="zh-CN" altLang="en-US"/>
          </a:p>
        </p:txBody>
      </p:sp>
      <p:sp>
        <p:nvSpPr>
          <p:cNvPr id="6" name="Footer Placeholder 5"/>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a:p>
        </p:txBody>
      </p:sp>
      <p:sp>
        <p:nvSpPr>
          <p:cNvPr id="7" name="Slide Number Placeholder 6"/>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80918" y="0"/>
            <a:ext cx="7290054" cy="848467"/>
          </a:xfrm>
        </p:spPr>
        <p:txBody>
          <a:bodyPr/>
          <a:lstStyle/>
          <a:p>
            <a:r>
              <a:rPr lang="zh-CN" altLang="en-US" dirty="0" smtClean="0"/>
              <a:t>单击此处编辑母版标题样式</a:t>
            </a:r>
            <a:endParaRPr lang="en-US" dirty="0"/>
          </a:p>
        </p:txBody>
      </p:sp>
      <p:sp>
        <p:nvSpPr>
          <p:cNvPr id="3" name="Text Placeholder 2"/>
          <p:cNvSpPr>
            <a:spLocks noGrp="1"/>
          </p:cNvSpPr>
          <p:nvPr>
            <p:ph type="body" idx="1" hasCustomPrompt="1"/>
          </p:nvPr>
        </p:nvSpPr>
        <p:spPr>
          <a:xfrm>
            <a:off x="768096" y="993491"/>
            <a:ext cx="3566160" cy="617220"/>
          </a:xfrm>
        </p:spPr>
        <p:txBody>
          <a:bodyPr lIns="137160" rIns="137160" anchor="ctr">
            <a:normAutofit/>
          </a:bodyPr>
          <a:lstStyle>
            <a:lvl1pPr marL="0" indent="0">
              <a:spcBef>
                <a:spcPts val="0"/>
              </a:spcBef>
              <a:spcAft>
                <a:spcPts val="0"/>
              </a:spcAft>
              <a:buNone/>
              <a:defRPr sz="1725" b="0" cap="none" baseline="0">
                <a:solidFill>
                  <a:schemeClr val="accent2">
                    <a:lumMod val="75000"/>
                  </a:schemeClr>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endParaRPr lang="zh-CN" altLang="en-US" smtClean="0"/>
          </a:p>
        </p:txBody>
      </p:sp>
      <p:sp>
        <p:nvSpPr>
          <p:cNvPr id="4" name="Content Placeholder 3"/>
          <p:cNvSpPr>
            <a:spLocks noGrp="1"/>
          </p:cNvSpPr>
          <p:nvPr>
            <p:ph sz="half" idx="2" hasCustomPrompt="1"/>
          </p:nvPr>
        </p:nvSpPr>
        <p:spPr>
          <a:xfrm>
            <a:off x="768096" y="1584605"/>
            <a:ext cx="3566160" cy="2506179"/>
          </a:xfrm>
        </p:spPr>
        <p:txBody>
          <a:bodyPr lIns="45720" rIns="4572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hasCustomPrompt="1"/>
          </p:nvPr>
        </p:nvSpPr>
        <p:spPr>
          <a:xfrm>
            <a:off x="4491990" y="993491"/>
            <a:ext cx="3566160" cy="617220"/>
          </a:xfrm>
        </p:spPr>
        <p:txBody>
          <a:bodyPr lIns="137160" rIns="137160" anchor="ctr">
            <a:normAutofit/>
          </a:bodyPr>
          <a:lstStyle>
            <a:lvl1pPr marL="0" indent="0">
              <a:spcBef>
                <a:spcPts val="0"/>
              </a:spcBef>
              <a:spcAft>
                <a:spcPts val="0"/>
              </a:spcAft>
              <a:buNone/>
              <a:defRPr lang="en-US" sz="1725" b="0" kern="1200" cap="none" baseline="0" dirty="0">
                <a:solidFill>
                  <a:schemeClr val="accent2">
                    <a:lumMod val="75000"/>
                  </a:schemeClr>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350"/>
              </a:spcBef>
              <a:buNone/>
            </a:pPr>
            <a:r>
              <a:rPr lang="zh-CN" altLang="en-US" smtClean="0"/>
              <a:t>编辑母版文本样式</a:t>
            </a:r>
            <a:endParaRPr lang="zh-CN" altLang="en-US" smtClean="0"/>
          </a:p>
        </p:txBody>
      </p:sp>
      <p:sp>
        <p:nvSpPr>
          <p:cNvPr id="6" name="Content Placeholder 5"/>
          <p:cNvSpPr>
            <a:spLocks noGrp="1"/>
          </p:cNvSpPr>
          <p:nvPr>
            <p:ph sz="quarter" idx="4" hasCustomPrompt="1"/>
          </p:nvPr>
        </p:nvSpPr>
        <p:spPr>
          <a:xfrm>
            <a:off x="4491990" y="1584605"/>
            <a:ext cx="3566160" cy="2506179"/>
          </a:xfrm>
        </p:spPr>
        <p:txBody>
          <a:bodyPr lIns="45720" rIns="4572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lvl1pPr algn="ctr">
              <a:defRPr sz="1600">
                <a:solidFill>
                  <a:schemeClr val="bg1"/>
                </a:solidFill>
                <a:latin typeface="+mn-lt"/>
              </a:defRPr>
            </a:lvl1pPr>
          </a:lstStyle>
          <a:p>
            <a:fld id="{8D0E3A77-B817-49C0-99F6-C3FBD8877F58}" type="datetime1">
              <a:rPr lang="zh-CN" altLang="en-US" smtClean="0"/>
            </a:fld>
            <a:endParaRPr lang="zh-CN" altLang="en-US"/>
          </a:p>
        </p:txBody>
      </p:sp>
      <p:sp>
        <p:nvSpPr>
          <p:cNvPr id="8" name="Footer Placeholder 7"/>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a:p>
        </p:txBody>
      </p:sp>
      <p:sp>
        <p:nvSpPr>
          <p:cNvPr id="9" name="Slide Number Placeholder 8"/>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lvl1pPr algn="ctr">
              <a:defRPr sz="1600">
                <a:solidFill>
                  <a:schemeClr val="bg1"/>
                </a:solidFill>
                <a:latin typeface="+mn-lt"/>
              </a:defRPr>
            </a:lvl1pPr>
          </a:lstStyle>
          <a:p>
            <a:fld id="{D226F42A-A2A6-478B-96E0-0CD1DA7E97D7}" type="datetime1">
              <a:rPr lang="zh-CN" altLang="en-US" smtClean="0"/>
            </a:fld>
            <a:endParaRPr lang="zh-CN" altLang="en-US"/>
          </a:p>
        </p:txBody>
      </p:sp>
      <p:sp>
        <p:nvSpPr>
          <p:cNvPr id="4" name="Footer Placeholder 3"/>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a:p>
        </p:txBody>
      </p:sp>
      <p:sp>
        <p:nvSpPr>
          <p:cNvPr id="5" name="Slide Number Placeholder 4"/>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hasCustomPrompt="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lvl1pPr algn="ctr">
              <a:defRPr sz="1600">
                <a:solidFill>
                  <a:schemeClr val="bg1"/>
                </a:solidFill>
                <a:latin typeface="+mn-lt"/>
              </a:defRPr>
            </a:lvl1pPr>
          </a:lstStyle>
          <a:p>
            <a:fld id="{DB78575E-660C-472B-B485-C881BD18A392}" type="datetime1">
              <a:rPr lang="zh-CN" altLang="en-US" smtClean="0"/>
            </a:fld>
            <a:endParaRPr lang="zh-CN" altLang="en-US"/>
          </a:p>
        </p:txBody>
      </p:sp>
      <p:sp>
        <p:nvSpPr>
          <p:cNvPr id="5"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dirty="0" smtClean="0"/>
              <a:t>软件工程</a:t>
            </a:r>
            <a:endParaRPr lang="zh-CN" altLang="en-US" dirty="0"/>
          </a:p>
        </p:txBody>
      </p:sp>
      <p:sp>
        <p:nvSpPr>
          <p:cNvPr id="6" name="灯片编号占位符 5"/>
          <p:cNvSpPr>
            <a:spLocks noGrp="1"/>
          </p:cNvSpPr>
          <p:nvPr>
            <p:ph type="sldNum" sz="quarter" idx="12"/>
          </p:nvPr>
        </p:nvSpPr>
        <p:spPr/>
        <p:txBody>
          <a:bodyPr/>
          <a:lstStyle>
            <a:lvl1pPr algn="ctr">
              <a:defRPr sz="1600">
                <a:solidFill>
                  <a:schemeClr val="bg1"/>
                </a:solidFill>
                <a:latin typeface="+mn-lt"/>
              </a:defRPr>
            </a:lvl1pPr>
          </a:lstStyle>
          <a:p>
            <a:fld id="{233B410F-ED3A-420F-9009-9AC68EA6698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1_节标题">
    <p:spTree>
      <p:nvGrpSpPr>
        <p:cNvPr id="1" name=""/>
        <p:cNvGrpSpPr/>
        <p:nvPr/>
      </p:nvGrpSpPr>
      <p:grpSpPr>
        <a:xfrm>
          <a:off x="0" y="0"/>
          <a:ext cx="0" cy="0"/>
          <a:chOff x="0" y="0"/>
          <a:chExt cx="0" cy="0"/>
        </a:xfrm>
      </p:grpSpPr>
      <p:sp>
        <p:nvSpPr>
          <p:cNvPr id="29" name="Rectangle 6"/>
          <p:cNvSpPr/>
          <p:nvPr userDrawn="1"/>
        </p:nvSpPr>
        <p:spPr>
          <a:xfrm>
            <a:off x="0" y="-23309"/>
            <a:ext cx="9144000" cy="8034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6"/>
          <p:cNvSpPr/>
          <p:nvPr userDrawn="1"/>
        </p:nvSpPr>
        <p:spPr>
          <a:xfrm>
            <a:off x="0" y="4647686"/>
            <a:ext cx="9144000" cy="4958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日期占位符 3"/>
          <p:cNvSpPr>
            <a:spLocks noGrp="1"/>
          </p:cNvSpPr>
          <p:nvPr>
            <p:ph type="dt" sz="half" idx="10"/>
          </p:nvPr>
        </p:nvSpPr>
        <p:spPr/>
        <p:txBody>
          <a:bodyPr/>
          <a:lstStyle>
            <a:lvl1pPr algn="ctr">
              <a:defRPr sz="1600">
                <a:solidFill>
                  <a:schemeClr val="bg1"/>
                </a:solidFill>
                <a:latin typeface="+mn-lt"/>
              </a:defRPr>
            </a:lvl1pPr>
          </a:lstStyle>
          <a:p>
            <a:fld id="{E3E72318-6840-47AF-858B-451D1B31A441}" type="datetime1">
              <a:rPr lang="zh-CN" altLang="en-US" smtClean="0"/>
            </a:fld>
            <a:endParaRPr lang="zh-CN" altLang="en-US" dirty="0"/>
          </a:p>
        </p:txBody>
      </p:sp>
      <p:sp>
        <p:nvSpPr>
          <p:cNvPr id="5"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lvl1pPr algn="ctr">
              <a:defRPr sz="1600">
                <a:solidFill>
                  <a:schemeClr val="bg1"/>
                </a:solidFill>
                <a:latin typeface="+mn-lt"/>
              </a:defRPr>
            </a:lvl1pPr>
          </a:lstStyle>
          <a:p>
            <a:fld id="{233B410F-ED3A-420F-9009-9AC68EA66982}" type="slidenum">
              <a:rPr lang="zh-CN" altLang="en-US" smtClean="0"/>
            </a:fld>
            <a:endParaRPr lang="zh-CN" altLang="en-US" dirty="0"/>
          </a:p>
        </p:txBody>
      </p:sp>
      <p:pic>
        <p:nvPicPr>
          <p:cNvPr id="8" name="图片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0241" y="17062"/>
            <a:ext cx="692368" cy="692368"/>
          </a:xfrm>
          <a:prstGeom prst="rect">
            <a:avLst/>
          </a:prstGeom>
        </p:spPr>
      </p:pic>
      <p:cxnSp>
        <p:nvCxnSpPr>
          <p:cNvPr id="9" name="Straight Connector 6"/>
          <p:cNvCxnSpPr/>
          <p:nvPr userDrawn="1"/>
        </p:nvCxnSpPr>
        <p:spPr>
          <a:xfrm flipV="1">
            <a:off x="606425" y="709430"/>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4223189" y="780125"/>
            <a:ext cx="0" cy="386756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userDrawn="1"/>
        </p:nvSpPr>
        <p:spPr>
          <a:xfrm>
            <a:off x="835829" y="1395230"/>
            <a:ext cx="1992037" cy="1992037"/>
          </a:xfrm>
          <a:prstGeom prst="ellipse">
            <a:avLst/>
          </a:prstGeom>
          <a:solidFill>
            <a:schemeClr val="accent1"/>
          </a:solidFill>
          <a:ln>
            <a:noFill/>
          </a:ln>
          <a:effectLst>
            <a:outerShdw blurRad="355600" dist="190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MH_Others_1"/>
          <p:cNvSpPr txBox="1"/>
          <p:nvPr userDrawn="1">
            <p:custDataLst>
              <p:tags r:id="rId3"/>
            </p:custDataLst>
          </p:nvPr>
        </p:nvSpPr>
        <p:spPr>
          <a:xfrm>
            <a:off x="1448688" y="1467661"/>
            <a:ext cx="1286564" cy="1847174"/>
          </a:xfrm>
          <a:prstGeom prst="rect">
            <a:avLst/>
          </a:prstGeom>
          <a:noFill/>
        </p:spPr>
        <p:txBody>
          <a:bodyPr wrap="square" lIns="0" tIns="0" rIns="0" bIns="0" rtlCol="0" anchor="ctr" anchorCtr="0">
            <a:noAutofit/>
          </a:bodyPr>
          <a:lstStyle/>
          <a:p>
            <a:pPr algn="ctr"/>
            <a:r>
              <a:rPr lang="zh-CN" altLang="en-US" sz="4800" spc="600" dirty="0">
                <a:solidFill>
                  <a:schemeClr val="bg1"/>
                </a:solidFill>
                <a:latin typeface="Arial" panose="020B0604020202020204" pitchFamily="34" charset="0"/>
                <a:ea typeface="微软雅黑" panose="020B0503020204020204" pitchFamily="34" charset="-122"/>
                <a:sym typeface="Arial" panose="020B0604020202020204" pitchFamily="34" charset="0"/>
              </a:rPr>
              <a:t>目</a:t>
            </a:r>
            <a:endParaRPr lang="en-US" altLang="zh-CN" sz="4800" spc="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4800" spc="600" dirty="0">
                <a:solidFill>
                  <a:schemeClr val="bg1"/>
                </a:solidFill>
                <a:latin typeface="Arial" panose="020B0604020202020204" pitchFamily="34" charset="0"/>
                <a:ea typeface="微软雅黑" panose="020B0503020204020204" pitchFamily="34" charset="-122"/>
                <a:sym typeface="Arial" panose="020B0604020202020204" pitchFamily="34" charset="0"/>
              </a:rPr>
              <a:t>录</a:t>
            </a:r>
            <a:endParaRPr lang="zh-CN" altLang="en-US" sz="4800" spc="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MH_Others_2"/>
          <p:cNvSpPr txBox="1"/>
          <p:nvPr userDrawn="1">
            <p:custDataLst>
              <p:tags r:id="rId4"/>
            </p:custDataLst>
          </p:nvPr>
        </p:nvSpPr>
        <p:spPr>
          <a:xfrm rot="5400000">
            <a:off x="589962" y="2191193"/>
            <a:ext cx="1932333" cy="400110"/>
          </a:xfrm>
          <a:prstGeom prst="rect">
            <a:avLst/>
          </a:prstGeom>
          <a:noFill/>
        </p:spPr>
        <p:txBody>
          <a:bodyPr wrap="square">
            <a:spAutoFit/>
          </a:bodyPr>
          <a:lstStyle/>
          <a:p>
            <a:pPr algn="ctr">
              <a:defRPr/>
            </a:pPr>
            <a:r>
              <a:rPr lang="en-US" alt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7" name="Rectangle 6"/>
          <p:cNvSpPr/>
          <p:nvPr userDrawn="1"/>
        </p:nvSpPr>
        <p:spPr>
          <a:xfrm>
            <a:off x="0" y="1342074"/>
            <a:ext cx="9144000" cy="38014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title" hasCustomPrompt="1"/>
          </p:nvPr>
        </p:nvSpPr>
        <p:spPr>
          <a:xfrm>
            <a:off x="952609" y="385011"/>
            <a:ext cx="7886700" cy="935851"/>
          </a:xfrm>
        </p:spPr>
        <p:txBody>
          <a:bodyPr anchor="b">
            <a:normAutofit/>
          </a:bodyPr>
          <a:lstStyle>
            <a:lvl1pPr>
              <a:defRPr sz="4000">
                <a:solidFill>
                  <a:schemeClr val="tx2"/>
                </a:solidFill>
              </a:defRPr>
            </a:lvl1pPr>
          </a:lstStyle>
          <a:p>
            <a:r>
              <a:rPr lang="zh-CN" altLang="en-US" dirty="0" smtClean="0"/>
              <a:t>编辑母版标</a:t>
            </a:r>
            <a:endParaRPr lang="zh-CN" altLang="en-US" dirty="0"/>
          </a:p>
        </p:txBody>
      </p:sp>
      <p:sp>
        <p:nvSpPr>
          <p:cNvPr id="3" name="文本占位符 2"/>
          <p:cNvSpPr>
            <a:spLocks noGrp="1"/>
          </p:cNvSpPr>
          <p:nvPr>
            <p:ph type="body" idx="1" hasCustomPrompt="1"/>
          </p:nvPr>
        </p:nvSpPr>
        <p:spPr>
          <a:xfrm>
            <a:off x="768096" y="1506009"/>
            <a:ext cx="7886700" cy="3090054"/>
          </a:xfrm>
        </p:spPr>
        <p:txBody>
          <a:bodyPr>
            <a:normAutofit/>
          </a:bodyPr>
          <a:lstStyle>
            <a:lvl1pPr marL="0" indent="0">
              <a:lnSpc>
                <a:spcPct val="120000"/>
              </a:lnSpc>
              <a:spcBef>
                <a:spcPts val="1200"/>
              </a:spcBef>
              <a:spcAft>
                <a:spcPts val="0"/>
              </a:spcAft>
              <a:buNone/>
              <a:defRPr sz="2800" b="0">
                <a:solidFill>
                  <a:schemeClr val="bg1"/>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编辑母版文本样式</a:t>
            </a:r>
            <a:endParaRPr lang="zh-CN" altLang="en-US" dirty="0" smtClean="0"/>
          </a:p>
        </p:txBody>
      </p:sp>
      <p:sp>
        <p:nvSpPr>
          <p:cNvPr id="4" name="日期占位符 3"/>
          <p:cNvSpPr>
            <a:spLocks noGrp="1"/>
          </p:cNvSpPr>
          <p:nvPr>
            <p:ph type="dt" sz="half" idx="10"/>
          </p:nvPr>
        </p:nvSpPr>
        <p:spPr/>
        <p:txBody>
          <a:bodyPr/>
          <a:lstStyle>
            <a:lvl1pPr algn="ctr">
              <a:defRPr sz="1600">
                <a:solidFill>
                  <a:schemeClr val="bg1"/>
                </a:solidFill>
                <a:latin typeface="+mn-lt"/>
              </a:defRPr>
            </a:lvl1pPr>
          </a:lstStyle>
          <a:p>
            <a:fld id="{E0C7B0B3-2B74-421F-A0FE-7E2DF30865B0}" type="datetime1">
              <a:rPr lang="zh-CN" altLang="en-US" smtClean="0"/>
            </a:fld>
            <a:endParaRPr lang="zh-CN" altLang="en-US" dirty="0"/>
          </a:p>
        </p:txBody>
      </p:sp>
      <p:sp>
        <p:nvSpPr>
          <p:cNvPr id="5"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dirty="0" smtClean="0"/>
              <a:t>软件工程</a:t>
            </a:r>
            <a:endParaRPr lang="zh-CN" altLang="en-US" dirty="0"/>
          </a:p>
        </p:txBody>
      </p:sp>
      <p:sp>
        <p:nvSpPr>
          <p:cNvPr id="6" name="灯片编号占位符 5"/>
          <p:cNvSpPr>
            <a:spLocks noGrp="1"/>
          </p:cNvSpPr>
          <p:nvPr>
            <p:ph type="sldNum" sz="quarter" idx="12"/>
          </p:nvPr>
        </p:nvSpPr>
        <p:spPr/>
        <p:txBody>
          <a:bodyPr/>
          <a:lstStyle>
            <a:lvl1pPr algn="ctr">
              <a:defRPr sz="1600">
                <a:solidFill>
                  <a:schemeClr val="bg1"/>
                </a:solidFill>
                <a:latin typeface="+mn-lt"/>
              </a:defRPr>
            </a:lvl1pPr>
          </a:lstStyle>
          <a:p>
            <a:fld id="{233B410F-ED3A-420F-9009-9AC68EA66982}" type="slidenum">
              <a:rPr lang="zh-CN" altLang="en-US" smtClean="0"/>
            </a:fld>
            <a:endParaRPr lang="zh-CN" altLang="en-US"/>
          </a:p>
        </p:txBody>
      </p:sp>
      <p:pic>
        <p:nvPicPr>
          <p:cNvPr id="8" name="图片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0241" y="17062"/>
            <a:ext cx="692368" cy="692368"/>
          </a:xfrm>
          <a:prstGeom prst="rect">
            <a:avLst/>
          </a:prstGeom>
        </p:spPr>
      </p:pic>
      <p:cxnSp>
        <p:nvCxnSpPr>
          <p:cNvPr id="9" name="Straight Connector 6"/>
          <p:cNvCxnSpPr/>
          <p:nvPr userDrawn="1"/>
        </p:nvCxnSpPr>
        <p:spPr>
          <a:xfrm flipV="1">
            <a:off x="606425" y="649706"/>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lgn="ctr">
              <a:defRPr sz="1600">
                <a:solidFill>
                  <a:schemeClr val="bg1"/>
                </a:solidFill>
                <a:latin typeface="+mn-lt"/>
              </a:defRPr>
            </a:lvl1pPr>
          </a:lstStyle>
          <a:p>
            <a:fld id="{17975D57-E7BA-45D5-94B0-4A5F3A058F5E}" type="datetime1">
              <a:rPr lang="zh-CN" altLang="en-US" smtClean="0"/>
            </a:fld>
            <a:endParaRPr lang="zh-CN" altLang="en-US"/>
          </a:p>
        </p:txBody>
      </p:sp>
      <p:sp>
        <p:nvSpPr>
          <p:cNvPr id="3" name="页脚占位符 2"/>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a:p>
        </p:txBody>
      </p:sp>
      <p:sp>
        <p:nvSpPr>
          <p:cNvPr id="4" name="灯片编号占位符 3"/>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1.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8097" y="925167"/>
            <a:ext cx="7832833" cy="3806854"/>
          </a:xfrm>
          <a:prstGeom prst="rect">
            <a:avLst/>
          </a:prstGeom>
        </p:spPr>
        <p:txBody>
          <a:bodyPr vert="horz" lIns="45720" tIns="45720" rIns="45720" bIns="45720" rtlCol="0">
            <a:normAutofit/>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4" name="Date Placeholder 3"/>
          <p:cNvSpPr>
            <a:spLocks noGrp="1"/>
          </p:cNvSpPr>
          <p:nvPr>
            <p:ph type="dt" sz="half" idx="2"/>
          </p:nvPr>
        </p:nvSpPr>
        <p:spPr>
          <a:xfrm>
            <a:off x="768096" y="4853028"/>
            <a:ext cx="1615607" cy="205740"/>
          </a:xfrm>
          <a:prstGeom prst="rect">
            <a:avLst/>
          </a:prstGeom>
        </p:spPr>
        <p:txBody>
          <a:bodyPr vert="horz" lIns="91440" tIns="45720" rIns="91440" bIns="45720" rtlCol="0" anchor="ctr"/>
          <a:lstStyle>
            <a:lvl1pPr algn="l">
              <a:defRPr sz="750">
                <a:solidFill>
                  <a:schemeClr val="tx1">
                    <a:lumMod val="90000"/>
                    <a:lumOff val="10000"/>
                  </a:schemeClr>
                </a:solidFill>
                <a:latin typeface="+mj-lt"/>
              </a:defRPr>
            </a:lvl1pPr>
          </a:lstStyle>
          <a:p>
            <a:fld id="{1B3FDC29-D325-4A38-AA81-E21F0B49A6E8}" type="datetime1">
              <a:rPr lang="zh-CN" altLang="en-US" smtClean="0"/>
            </a:fld>
            <a:endParaRPr lang="zh-CN" altLang="en-US"/>
          </a:p>
        </p:txBody>
      </p:sp>
      <p:sp>
        <p:nvSpPr>
          <p:cNvPr id="5" name="Footer Placeholder 4"/>
          <p:cNvSpPr>
            <a:spLocks noGrp="1"/>
          </p:cNvSpPr>
          <p:nvPr>
            <p:ph type="ftr" sz="quarter" idx="3"/>
          </p:nvPr>
        </p:nvSpPr>
        <p:spPr>
          <a:xfrm>
            <a:off x="3632199" y="4853028"/>
            <a:ext cx="4426094" cy="205740"/>
          </a:xfrm>
          <a:prstGeom prst="rect">
            <a:avLst/>
          </a:prstGeom>
        </p:spPr>
        <p:txBody>
          <a:bodyPr vert="horz" lIns="91440" tIns="45720" rIns="91440" bIns="45720" rtlCol="0" anchor="ctr"/>
          <a:lstStyle>
            <a:lvl1pPr algn="r">
              <a:defRPr sz="750" cap="all" baseline="0">
                <a:solidFill>
                  <a:schemeClr val="tx1">
                    <a:lumMod val="90000"/>
                    <a:lumOff val="10000"/>
                  </a:schemeClr>
                </a:solidFill>
                <a:latin typeface="+mj-lt"/>
              </a:defRPr>
            </a:lvl1pPr>
          </a:lstStyle>
          <a:p>
            <a:r>
              <a:rPr lang="zh-CN" altLang="en-US" smtClean="0"/>
              <a:t>软件工程</a:t>
            </a:r>
            <a:endParaRPr lang="zh-CN" altLang="en-US"/>
          </a:p>
        </p:txBody>
      </p:sp>
      <p:sp>
        <p:nvSpPr>
          <p:cNvPr id="6" name="Slide Number Placeholder 5"/>
          <p:cNvSpPr>
            <a:spLocks noGrp="1"/>
          </p:cNvSpPr>
          <p:nvPr>
            <p:ph type="sldNum" sz="quarter" idx="4"/>
          </p:nvPr>
        </p:nvSpPr>
        <p:spPr>
          <a:xfrm>
            <a:off x="8128000" y="4853028"/>
            <a:ext cx="730250" cy="205740"/>
          </a:xfrm>
          <a:prstGeom prst="rect">
            <a:avLst/>
          </a:prstGeom>
        </p:spPr>
        <p:txBody>
          <a:bodyPr vert="horz" lIns="91440" tIns="45720" rIns="91440" bIns="45720" rtlCol="0" anchor="ctr"/>
          <a:lstStyle>
            <a:lvl1pPr algn="l">
              <a:defRPr sz="750">
                <a:solidFill>
                  <a:schemeClr val="tx1">
                    <a:lumMod val="90000"/>
                    <a:lumOff val="10000"/>
                  </a:schemeClr>
                </a:solidFill>
                <a:latin typeface="+mj-lt"/>
              </a:defRPr>
            </a:lvl1pPr>
          </a:lstStyle>
          <a:p>
            <a:fld id="{F528F39D-B5E5-4CA7-906C-979D5A62978D}" type="slidenum">
              <a:rPr lang="zh-CN" altLang="en-US" smtClean="0"/>
            </a:fld>
            <a:endParaRPr lang="zh-CN" altLang="en-US"/>
          </a:p>
        </p:txBody>
      </p:sp>
      <p:cxnSp>
        <p:nvCxnSpPr>
          <p:cNvPr id="7" name="Straight Connector 6"/>
          <p:cNvCxnSpPr/>
          <p:nvPr/>
        </p:nvCxnSpPr>
        <p:spPr>
          <a:xfrm flipV="1">
            <a:off x="571500" y="61974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Rectangle 6"/>
          <p:cNvSpPr/>
          <p:nvPr userDrawn="1"/>
        </p:nvSpPr>
        <p:spPr>
          <a:xfrm>
            <a:off x="0" y="4647686"/>
            <a:ext cx="9144000" cy="4958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6"/>
          <p:cNvSpPr/>
          <p:nvPr userDrawn="1"/>
        </p:nvSpPr>
        <p:spPr>
          <a:xfrm>
            <a:off x="0" y="-23309"/>
            <a:ext cx="9144000" cy="8034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图片 9"/>
          <p:cNvPicPr>
            <a:picLocks noChangeAspect="1"/>
          </p:cNvPicPr>
          <p:nvPr userDrawn="1"/>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5316" y="-9943"/>
            <a:ext cx="692368" cy="692368"/>
          </a:xfrm>
          <a:prstGeom prst="rect">
            <a:avLst/>
          </a:prstGeom>
        </p:spPr>
      </p:pic>
      <p:sp>
        <p:nvSpPr>
          <p:cNvPr id="2" name="Title Placeholder 1"/>
          <p:cNvSpPr>
            <a:spLocks noGrp="1"/>
          </p:cNvSpPr>
          <p:nvPr>
            <p:ph type="title"/>
          </p:nvPr>
        </p:nvSpPr>
        <p:spPr>
          <a:xfrm>
            <a:off x="1094321" y="0"/>
            <a:ext cx="7763929" cy="828913"/>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hf hdr="0"/>
  <p:txStyles>
    <p:titleStyle>
      <a:lvl1pPr algn="l" defTabSz="685800" rtl="0" eaLnBrk="1" latinLnBrk="0" hangingPunct="1">
        <a:lnSpc>
          <a:spcPct val="80000"/>
        </a:lnSpc>
        <a:spcBef>
          <a:spcPct val="0"/>
        </a:spcBef>
        <a:buNone/>
        <a:defRPr sz="2800" b="1" kern="1200" cap="all" spc="75" baseline="0">
          <a:solidFill>
            <a:schemeClr val="bg1"/>
          </a:solidFill>
          <a:latin typeface="+mj-lt"/>
          <a:ea typeface="+mj-ea"/>
          <a:cs typeface="+mj-cs"/>
        </a:defRPr>
      </a:lvl1pPr>
    </p:titleStyle>
    <p:bodyStyle>
      <a:lvl1pPr marL="68580" indent="-431800" algn="l" defTabSz="685800" rtl="0" eaLnBrk="1" latinLnBrk="0" hangingPunct="1">
        <a:lnSpc>
          <a:spcPct val="90000"/>
        </a:lnSpc>
        <a:spcBef>
          <a:spcPts val="600"/>
        </a:spcBef>
        <a:spcAft>
          <a:spcPts val="150"/>
        </a:spcAft>
        <a:buClr>
          <a:schemeClr val="accent1"/>
        </a:buClr>
        <a:buSzPct val="80000"/>
        <a:buFont typeface="Arial" panose="020B0604020202020204" pitchFamily="34" charset="0"/>
        <a:buChar char="֍"/>
        <a:defRPr sz="2800" kern="1200">
          <a:solidFill>
            <a:schemeClr val="tx2">
              <a:lumMod val="90000"/>
              <a:lumOff val="10000"/>
            </a:schemeClr>
          </a:solidFill>
          <a:latin typeface="+mn-lt"/>
          <a:ea typeface="+mn-ea"/>
          <a:cs typeface="+mn-cs"/>
        </a:defRPr>
      </a:lvl1pPr>
      <a:lvl2pPr marL="720090" indent="-360045" algn="l" defTabSz="685800" rtl="0" eaLnBrk="1" latinLnBrk="0" hangingPunct="1">
        <a:lnSpc>
          <a:spcPct val="90000"/>
        </a:lnSpc>
        <a:spcBef>
          <a:spcPts val="600"/>
        </a:spcBef>
        <a:spcAft>
          <a:spcPts val="300"/>
        </a:spcAft>
        <a:buClr>
          <a:schemeClr val="accent2"/>
        </a:buClr>
        <a:buFont typeface="Arial" panose="020B0604020202020204" pitchFamily="34" charset="0"/>
        <a:buChar char="→"/>
        <a:defRPr sz="2400" kern="1200">
          <a:solidFill>
            <a:schemeClr val="tx2">
              <a:lumMod val="90000"/>
              <a:lumOff val="10000"/>
            </a:schemeClr>
          </a:solidFill>
          <a:latin typeface="+mn-lt"/>
          <a:ea typeface="+mn-ea"/>
          <a:cs typeface="+mn-cs"/>
        </a:defRPr>
      </a:lvl2pPr>
      <a:lvl3pPr marL="1080135" indent="-288290" algn="l" defTabSz="685800" rtl="0" eaLnBrk="1" latinLnBrk="0" hangingPunct="1">
        <a:lnSpc>
          <a:spcPct val="90000"/>
        </a:lnSpc>
        <a:spcBef>
          <a:spcPts val="600"/>
        </a:spcBef>
        <a:spcAft>
          <a:spcPts val="300"/>
        </a:spcAft>
        <a:buClr>
          <a:schemeClr val="accent2"/>
        </a:buClr>
        <a:buFont typeface="Wingdings 3" panose="05040102010807070707" pitchFamily="18" charset="2"/>
        <a:buChar char=""/>
        <a:defRPr sz="2000" kern="1200">
          <a:solidFill>
            <a:schemeClr val="tx2">
              <a:lumMod val="90000"/>
              <a:lumOff val="10000"/>
            </a:schemeClr>
          </a:solidFill>
          <a:latin typeface="+mn-lt"/>
          <a:ea typeface="+mn-ea"/>
          <a:cs typeface="+mn-cs"/>
        </a:defRPr>
      </a:lvl3pPr>
      <a:lvl4pPr marL="445770" indent="-102870" algn="l" defTabSz="685800" rtl="0" eaLnBrk="1" latinLnBrk="0" hangingPunct="1">
        <a:lnSpc>
          <a:spcPct val="90000"/>
        </a:lnSpc>
        <a:spcBef>
          <a:spcPts val="600"/>
        </a:spcBef>
        <a:spcAft>
          <a:spcPts val="300"/>
        </a:spcAft>
        <a:buClr>
          <a:schemeClr val="accent2"/>
        </a:buClr>
        <a:buFont typeface="Wingdings 3" panose="05040102010807070707" pitchFamily="18" charset="2"/>
        <a:buChar char=""/>
        <a:defRPr sz="2000" kern="1200">
          <a:solidFill>
            <a:schemeClr val="tx2">
              <a:lumMod val="90000"/>
              <a:lumOff val="10000"/>
            </a:schemeClr>
          </a:solidFill>
          <a:latin typeface="+mn-lt"/>
          <a:ea typeface="+mn-ea"/>
          <a:cs typeface="+mn-cs"/>
        </a:defRPr>
      </a:lvl4pPr>
      <a:lvl5pPr marL="582930" indent="-102870" algn="l" defTabSz="685800" rtl="0" eaLnBrk="1" latinLnBrk="0" hangingPunct="1">
        <a:lnSpc>
          <a:spcPct val="90000"/>
        </a:lnSpc>
        <a:spcBef>
          <a:spcPts val="600"/>
        </a:spcBef>
        <a:spcAft>
          <a:spcPts val="300"/>
        </a:spcAft>
        <a:buClr>
          <a:schemeClr val="accent2"/>
        </a:buClr>
        <a:buFont typeface="Wingdings 3" panose="05040102010807070707" pitchFamily="18" charset="2"/>
        <a:buChar char=""/>
        <a:defRPr sz="2000" kern="1200">
          <a:solidFill>
            <a:schemeClr val="tx2">
              <a:lumMod val="90000"/>
              <a:lumOff val="10000"/>
            </a:schemeClr>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2"/>
        </a:buClr>
        <a:buFont typeface="Wingdings 3" panose="05040102010807070707" pitchFamily="18" charset="2"/>
        <a:buChar char=""/>
        <a:defRPr sz="1050" kern="1200">
          <a:solidFill>
            <a:schemeClr val="tx1"/>
          </a:solidFill>
          <a:latin typeface="+mn-lt"/>
          <a:ea typeface="+mn-ea"/>
          <a:cs typeface="+mn-cs"/>
        </a:defRPr>
      </a:lvl6pPr>
      <a:lvl7pPr marL="795655" indent="-102870" algn="l" defTabSz="685800" rtl="0" eaLnBrk="1" latinLnBrk="0" hangingPunct="1">
        <a:lnSpc>
          <a:spcPct val="90000"/>
        </a:lnSpc>
        <a:spcBef>
          <a:spcPts val="150"/>
        </a:spcBef>
        <a:spcAft>
          <a:spcPts val="300"/>
        </a:spcAft>
        <a:buClr>
          <a:schemeClr val="accent2"/>
        </a:buClr>
        <a:buFont typeface="Wingdings 3" panose="05040102010807070707" pitchFamily="18" charset="2"/>
        <a:buChar char=""/>
        <a:defRPr sz="1050" kern="1200">
          <a:solidFill>
            <a:schemeClr val="tx1"/>
          </a:solidFill>
          <a:latin typeface="+mn-lt"/>
          <a:ea typeface="+mn-ea"/>
          <a:cs typeface="+mn-cs"/>
        </a:defRPr>
      </a:lvl7pPr>
      <a:lvl8pPr marL="911860" indent="-102870" algn="l" defTabSz="685800" rtl="0" eaLnBrk="1" latinLnBrk="0" hangingPunct="1">
        <a:lnSpc>
          <a:spcPct val="90000"/>
        </a:lnSpc>
        <a:spcBef>
          <a:spcPts val="150"/>
        </a:spcBef>
        <a:spcAft>
          <a:spcPts val="300"/>
        </a:spcAft>
        <a:buClr>
          <a:schemeClr val="accent2"/>
        </a:buClr>
        <a:buFont typeface="Wingdings 3" panose="05040102010807070707" pitchFamily="18" charset="2"/>
        <a:buChar char=""/>
        <a:defRPr sz="1050" kern="1200">
          <a:solidFill>
            <a:schemeClr val="tx1"/>
          </a:solidFill>
          <a:latin typeface="+mn-lt"/>
          <a:ea typeface="+mn-ea"/>
          <a:cs typeface="+mn-cs"/>
        </a:defRPr>
      </a:lvl8pPr>
      <a:lvl9pPr marL="1021715" indent="-102870" algn="l" defTabSz="685800" rtl="0" eaLnBrk="1" latinLnBrk="0" hangingPunct="1">
        <a:lnSpc>
          <a:spcPct val="90000"/>
        </a:lnSpc>
        <a:spcBef>
          <a:spcPts val="150"/>
        </a:spcBef>
        <a:spcAft>
          <a:spcPts val="300"/>
        </a:spcAft>
        <a:buClr>
          <a:schemeClr val="accent2"/>
        </a:buClr>
        <a:buFont typeface="Wingdings 3" panose="05040102010807070707"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50.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5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75645" y="987551"/>
            <a:ext cx="8582606" cy="2468645"/>
          </a:xfrm>
        </p:spPr>
        <p:txBody>
          <a:bodyPr>
            <a:normAutofit/>
          </a:bodyPr>
          <a:lstStyle/>
          <a:p>
            <a:pPr>
              <a:lnSpc>
                <a:spcPct val="100000"/>
              </a:lnSpc>
              <a:spcBef>
                <a:spcPts val="3600"/>
              </a:spcBef>
              <a:spcAft>
                <a:spcPts val="3600"/>
              </a:spcAft>
            </a:pPr>
            <a:r>
              <a:rPr lang="zh-CN" altLang="en-US" sz="4800" dirty="0">
                <a:solidFill>
                  <a:schemeClr val="bg1"/>
                </a:solidFill>
              </a:rPr>
              <a:t>软件工程</a:t>
            </a:r>
            <a:br>
              <a:rPr lang="en-US" altLang="zh-CN" sz="4800" dirty="0">
                <a:solidFill>
                  <a:schemeClr val="bg1"/>
                </a:solidFill>
              </a:rPr>
            </a:br>
            <a:r>
              <a:rPr lang="en-US" altLang="zh-CN" sz="3200" u="sng" cap="none" dirty="0" smtClean="0">
                <a:solidFill>
                  <a:schemeClr val="bg1"/>
                </a:solidFill>
                <a:effectLst>
                  <a:outerShdw blurRad="38100" dist="38100" dir="2700000" algn="tl">
                    <a:srgbClr val="000000">
                      <a:alpha val="43137"/>
                    </a:srgbClr>
                  </a:outerShdw>
                </a:effectLst>
                <a:ea typeface="华文中宋" panose="02010600040101010101" pitchFamily="2" charset="-122"/>
              </a:rPr>
              <a:t>Software  Engineering</a:t>
            </a:r>
            <a:endParaRPr lang="en-US" altLang="zh-CN" sz="3200" u="sng" cap="none" dirty="0" smtClean="0">
              <a:solidFill>
                <a:schemeClr val="bg1"/>
              </a:solidFill>
              <a:effectLst>
                <a:outerShdw blurRad="38100" dist="38100" dir="2700000" algn="tl">
                  <a:srgbClr val="000000">
                    <a:alpha val="43137"/>
                  </a:srgbClr>
                </a:outerShdw>
              </a:effectLst>
              <a:ea typeface="华文中宋" panose="02010600040101010101" pitchFamily="2" charset="-122"/>
            </a:endParaRPr>
          </a:p>
        </p:txBody>
      </p:sp>
      <p:sp>
        <p:nvSpPr>
          <p:cNvPr id="3" name="副标题 2"/>
          <p:cNvSpPr>
            <a:spLocks noGrp="1"/>
          </p:cNvSpPr>
          <p:nvPr>
            <p:ph type="subTitle" idx="1"/>
          </p:nvPr>
        </p:nvSpPr>
        <p:spPr>
          <a:xfrm>
            <a:off x="1958907" y="3620351"/>
            <a:ext cx="6899344" cy="1380882"/>
          </a:xfrm>
        </p:spPr>
        <p:txBody>
          <a:bodyPr>
            <a:normAutofit/>
          </a:bodyPr>
          <a:lstStyle/>
          <a:p>
            <a:r>
              <a:rPr lang="zh-CN" altLang="en-US" sz="1800" dirty="0">
                <a:latin typeface="+mj-ea"/>
                <a:ea typeface="+mj-ea"/>
              </a:rPr>
              <a:t>          </a:t>
            </a:r>
            <a:r>
              <a:rPr lang="zh-CN" altLang="en-US" sz="1800" dirty="0" smtClean="0">
                <a:latin typeface="+mj-ea"/>
                <a:ea typeface="+mj-ea"/>
              </a:rPr>
              <a:t>河南大学软件学院                                          王强</a:t>
            </a:r>
            <a:endParaRPr lang="zh-CN" altLang="en-US" sz="1800" dirty="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Ariane</a:t>
            </a:r>
            <a:r>
              <a:rPr lang="en-US" altLang="zh-CN" dirty="0" smtClean="0"/>
              <a:t> 5 </a:t>
            </a:r>
            <a:r>
              <a:rPr lang="zh-CN" altLang="en-US" dirty="0" smtClean="0"/>
              <a:t>火箭</a:t>
            </a:r>
            <a:endParaRPr lang="zh-CN" altLang="en-US" dirty="0"/>
          </a:p>
        </p:txBody>
      </p:sp>
      <p:sp>
        <p:nvSpPr>
          <p:cNvPr id="3" name="内容占位符 2"/>
          <p:cNvSpPr>
            <a:spLocks noGrp="1"/>
          </p:cNvSpPr>
          <p:nvPr>
            <p:ph idx="1"/>
          </p:nvPr>
        </p:nvSpPr>
        <p:spPr>
          <a:xfrm>
            <a:off x="2980944" y="925167"/>
            <a:ext cx="5619986" cy="3806854"/>
          </a:xfrm>
        </p:spPr>
        <p:txBody>
          <a:bodyPr>
            <a:normAutofit lnSpcReduction="10000"/>
          </a:bodyPr>
          <a:lstStyle/>
          <a:p>
            <a:r>
              <a:rPr lang="en-US" altLang="zh-CN" dirty="0" smtClean="0"/>
              <a:t>1996</a:t>
            </a:r>
            <a:r>
              <a:rPr lang="zh-CN" altLang="en-US" dirty="0" smtClean="0"/>
              <a:t>年</a:t>
            </a:r>
            <a:r>
              <a:rPr lang="en-US" altLang="zh-CN" dirty="0" smtClean="0"/>
              <a:t>6</a:t>
            </a:r>
            <a:r>
              <a:rPr lang="zh-CN" altLang="en-US" dirty="0" smtClean="0"/>
              <a:t>月</a:t>
            </a:r>
            <a:r>
              <a:rPr lang="en-US" altLang="zh-CN" dirty="0" smtClean="0"/>
              <a:t>4</a:t>
            </a:r>
            <a:r>
              <a:rPr lang="zh-CN" altLang="en-US" dirty="0" smtClean="0"/>
              <a:t>日，</a:t>
            </a:r>
            <a:r>
              <a:rPr lang="en-US" altLang="zh-CN" dirty="0" err="1" smtClean="0"/>
              <a:t>Ariane</a:t>
            </a:r>
            <a:r>
              <a:rPr lang="en-US" altLang="zh-CN" dirty="0" smtClean="0"/>
              <a:t> 5</a:t>
            </a:r>
            <a:r>
              <a:rPr lang="zh-CN" altLang="en-US" dirty="0" smtClean="0"/>
              <a:t>火箭在发射</a:t>
            </a:r>
            <a:r>
              <a:rPr lang="en-US" altLang="zh-CN" dirty="0" smtClean="0"/>
              <a:t>37</a:t>
            </a:r>
            <a:r>
              <a:rPr lang="zh-CN" altLang="en-US" dirty="0" smtClean="0"/>
              <a:t>秒之后偏离其飞行路径并突然发射爆炸，当时火箭上载有价值数亿美元的卫星。</a:t>
            </a:r>
            <a:endParaRPr lang="en-US" altLang="zh-CN" dirty="0" smtClean="0"/>
          </a:p>
          <a:p>
            <a:r>
              <a:rPr lang="zh-CN" altLang="en-US" dirty="0" smtClean="0"/>
              <a:t>原因：</a:t>
            </a:r>
            <a:endParaRPr lang="en-US" altLang="zh-CN" dirty="0" smtClean="0"/>
          </a:p>
          <a:p>
            <a:r>
              <a:rPr lang="zh-CN" altLang="en-US" dirty="0" smtClean="0"/>
              <a:t>程序中试图将</a:t>
            </a:r>
            <a:r>
              <a:rPr lang="en-US" altLang="zh-CN" dirty="0" smtClean="0"/>
              <a:t>64</a:t>
            </a:r>
            <a:r>
              <a:rPr lang="zh-CN" altLang="en-US" dirty="0" smtClean="0"/>
              <a:t>位浮点数转换成</a:t>
            </a:r>
            <a:r>
              <a:rPr lang="en-US" altLang="zh-CN" dirty="0" smtClean="0"/>
              <a:t>16</a:t>
            </a:r>
            <a:r>
              <a:rPr lang="zh-CN" altLang="en-US" dirty="0" smtClean="0"/>
              <a:t>位整数时溢出</a:t>
            </a:r>
            <a:endParaRPr lang="en-US" altLang="zh-CN" dirty="0" smtClean="0"/>
          </a:p>
          <a:p>
            <a:r>
              <a:rPr lang="zh-CN" altLang="en-US" dirty="0" smtClean="0"/>
              <a:t>缺少对数据溢出的错误处理</a:t>
            </a:r>
            <a:endParaRPr lang="en-US" altLang="zh-CN" dirty="0" smtClean="0"/>
          </a:p>
          <a:p>
            <a:r>
              <a:rPr lang="zh-CN" altLang="en-US" dirty="0" smtClean="0"/>
              <a:t>备份软件通过复制而成</a:t>
            </a:r>
            <a:endParaRPr lang="zh-CN" altLang="en-US" dirty="0"/>
          </a:p>
        </p:txBody>
      </p:sp>
      <p:sp>
        <p:nvSpPr>
          <p:cNvPr id="4" name="日期占位符 3"/>
          <p:cNvSpPr>
            <a:spLocks noGrp="1"/>
          </p:cNvSpPr>
          <p:nvPr>
            <p:ph type="dt" sz="half" idx="10"/>
          </p:nvPr>
        </p:nvSpPr>
        <p:spPr/>
        <p:txBody>
          <a:bodyPr/>
          <a:lstStyle/>
          <a:p>
            <a:fld id="{2066DBC2-A837-4C36-8279-1C205B8B1510}"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5101" y="1070043"/>
            <a:ext cx="2446972" cy="3359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软件危机的表现</a:t>
            </a:r>
            <a:endParaRPr lang="zh-CN" altLang="en-US" dirty="0"/>
          </a:p>
        </p:txBody>
      </p:sp>
      <p:sp>
        <p:nvSpPr>
          <p:cNvPr id="3" name="内容占位符 2"/>
          <p:cNvSpPr>
            <a:spLocks noGrp="1"/>
          </p:cNvSpPr>
          <p:nvPr>
            <p:ph idx="1"/>
          </p:nvPr>
        </p:nvSpPr>
        <p:spPr>
          <a:xfrm>
            <a:off x="768096" y="823401"/>
            <a:ext cx="8090153" cy="4035140"/>
          </a:xfrm>
        </p:spPr>
        <p:txBody>
          <a:bodyPr>
            <a:normAutofit/>
          </a:bodyPr>
          <a:lstStyle/>
          <a:p>
            <a:pPr marL="342900" indent="-342900" eaLnBrk="0" hangingPunct="0">
              <a:lnSpc>
                <a:spcPct val="120000"/>
              </a:lnSpc>
              <a:spcAft>
                <a:spcPts val="0"/>
              </a:spcAft>
              <a:defRPr/>
            </a:pPr>
            <a:r>
              <a:rPr lang="zh-CN" altLang="en-US" sz="2400" dirty="0" smtClean="0">
                <a:latin typeface="+mj-ea"/>
                <a:ea typeface="+mj-ea"/>
              </a:rPr>
              <a:t>美国空军</a:t>
            </a:r>
            <a:r>
              <a:rPr lang="zh-CN" altLang="en-US" sz="2400" dirty="0">
                <a:latin typeface="+mj-ea"/>
                <a:ea typeface="+mj-ea"/>
              </a:rPr>
              <a:t>：1955年软件占总费用(计算机系统)的18%，70年60%，85年达到85％。</a:t>
            </a:r>
            <a:endParaRPr lang="zh-CN" altLang="en-US" sz="2400" dirty="0">
              <a:latin typeface="+mj-ea"/>
              <a:ea typeface="+mj-ea"/>
            </a:endParaRPr>
          </a:p>
          <a:p>
            <a:pPr marL="342900" indent="-342900" eaLnBrk="0" hangingPunct="0">
              <a:lnSpc>
                <a:spcPct val="120000"/>
              </a:lnSpc>
              <a:spcAft>
                <a:spcPts val="0"/>
              </a:spcAft>
              <a:defRPr/>
            </a:pPr>
            <a:r>
              <a:rPr lang="zh-CN" altLang="en-US" sz="2400" dirty="0">
                <a:latin typeface="+mj-ea"/>
                <a:ea typeface="+mj-ea"/>
              </a:rPr>
              <a:t>美国全球军事指挥控制系统，硬件1亿美元，软件高达7.2亿</a:t>
            </a:r>
            <a:r>
              <a:rPr lang="zh-CN" altLang="en-US" sz="2400" dirty="0" smtClean="0">
                <a:latin typeface="+mj-ea"/>
                <a:ea typeface="+mj-ea"/>
              </a:rPr>
              <a:t>美元。</a:t>
            </a:r>
            <a:endParaRPr lang="zh-CN" altLang="en-US" sz="2400" dirty="0">
              <a:latin typeface="+mj-ea"/>
              <a:ea typeface="+mj-ea"/>
            </a:endParaRPr>
          </a:p>
          <a:p>
            <a:pPr marL="342900" indent="-342900" eaLnBrk="0" hangingPunct="0">
              <a:lnSpc>
                <a:spcPct val="120000"/>
              </a:lnSpc>
              <a:spcAft>
                <a:spcPts val="0"/>
              </a:spcAft>
              <a:defRPr/>
            </a:pPr>
            <a:r>
              <a:rPr lang="zh-CN" altLang="en-US" sz="2400" dirty="0" smtClean="0">
                <a:latin typeface="+mj-ea"/>
                <a:ea typeface="+mj-ea"/>
              </a:rPr>
              <a:t>80年代</a:t>
            </a:r>
            <a:r>
              <a:rPr lang="zh-CN" altLang="en-US" sz="2400" dirty="0">
                <a:latin typeface="+mj-ea"/>
                <a:ea typeface="+mj-ea"/>
              </a:rPr>
              <a:t>欧洲亚丽安娜火箭发射失败，原因是软件错误。</a:t>
            </a:r>
            <a:endParaRPr lang="zh-CN" altLang="en-US" sz="2400" dirty="0">
              <a:latin typeface="+mj-ea"/>
              <a:ea typeface="+mj-ea"/>
            </a:endParaRPr>
          </a:p>
          <a:p>
            <a:pPr marL="342900" indent="-342900" eaLnBrk="0" hangingPunct="0">
              <a:lnSpc>
                <a:spcPct val="120000"/>
              </a:lnSpc>
              <a:spcAft>
                <a:spcPts val="0"/>
              </a:spcAft>
              <a:defRPr/>
            </a:pPr>
            <a:r>
              <a:rPr lang="zh-CN" altLang="en-US" sz="2400" dirty="0" smtClean="0">
                <a:latin typeface="+mj-ea"/>
                <a:ea typeface="+mj-ea"/>
              </a:rPr>
              <a:t>英国</a:t>
            </a:r>
            <a:r>
              <a:rPr lang="zh-CN" altLang="en-US" sz="2400" dirty="0">
                <a:latin typeface="+mj-ea"/>
                <a:ea typeface="+mj-ea"/>
              </a:rPr>
              <a:t>1986年开发的办公室信息系统</a:t>
            </a:r>
            <a:r>
              <a:rPr lang="en-US" altLang="zh-CN" sz="2400" dirty="0">
                <a:latin typeface="+mj-ea"/>
                <a:ea typeface="+mj-ea"/>
              </a:rPr>
              <a:t>Folios</a:t>
            </a:r>
            <a:r>
              <a:rPr lang="zh-CN" altLang="en-US" sz="2400" dirty="0">
                <a:latin typeface="+mj-ea"/>
                <a:ea typeface="+mj-ea"/>
              </a:rPr>
              <a:t>经4年，因性能达不到要求，1989年取消。</a:t>
            </a:r>
            <a:endParaRPr lang="zh-CN" altLang="en-US" sz="2400" dirty="0">
              <a:latin typeface="+mj-ea"/>
              <a:ea typeface="+mj-ea"/>
            </a:endParaRPr>
          </a:p>
          <a:p>
            <a:pPr>
              <a:lnSpc>
                <a:spcPct val="120000"/>
              </a:lnSpc>
              <a:spcAft>
                <a:spcPts val="0"/>
              </a:spcAft>
            </a:pPr>
            <a:endParaRPr lang="zh-CN" altLang="en-US" dirty="0">
              <a:latin typeface="+mj-ea"/>
              <a:ea typeface="+mj-ea"/>
            </a:endParaRPr>
          </a:p>
        </p:txBody>
      </p:sp>
      <p:sp>
        <p:nvSpPr>
          <p:cNvPr id="4" name="日期占位符 3"/>
          <p:cNvSpPr>
            <a:spLocks noGrp="1"/>
          </p:cNvSpPr>
          <p:nvPr>
            <p:ph type="dt" sz="half" idx="10"/>
          </p:nvPr>
        </p:nvSpPr>
        <p:spPr/>
        <p:txBody>
          <a:bodyPr/>
          <a:lstStyle/>
          <a:p>
            <a:fld id="{BD96993F-E4DB-4C24-B06A-5325CEE740C2}"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软件危机的典型表现</a:t>
            </a:r>
            <a:endParaRPr lang="zh-CN" altLang="en-US" dirty="0"/>
          </a:p>
        </p:txBody>
      </p:sp>
      <p:sp>
        <p:nvSpPr>
          <p:cNvPr id="3" name="内容占位符 2"/>
          <p:cNvSpPr>
            <a:spLocks noGrp="1"/>
          </p:cNvSpPr>
          <p:nvPr>
            <p:ph idx="1"/>
          </p:nvPr>
        </p:nvSpPr>
        <p:spPr>
          <a:xfrm>
            <a:off x="768096" y="964504"/>
            <a:ext cx="8090153" cy="3888523"/>
          </a:xfrm>
        </p:spPr>
        <p:txBody>
          <a:bodyPr>
            <a:noAutofit/>
          </a:bodyPr>
          <a:lstStyle/>
          <a:p>
            <a:pPr marL="504190" indent="-504190">
              <a:lnSpc>
                <a:spcPct val="100000"/>
              </a:lnSpc>
              <a:spcAft>
                <a:spcPts val="0"/>
              </a:spcAft>
              <a:buFont typeface="+mj-lt"/>
              <a:buAutoNum type="arabicPeriod"/>
            </a:pPr>
            <a:r>
              <a:rPr lang="zh-CN" altLang="en-US" sz="2400" dirty="0">
                <a:latin typeface="+mn-ea"/>
              </a:rPr>
              <a:t>软件开发成本估计不准</a:t>
            </a:r>
            <a:r>
              <a:rPr lang="en-US" altLang="zh-CN" sz="2400" dirty="0">
                <a:latin typeface="+mn-ea"/>
              </a:rPr>
              <a:t>,</a:t>
            </a:r>
            <a:r>
              <a:rPr lang="zh-CN" altLang="en-US" sz="2400" dirty="0">
                <a:latin typeface="+mn-ea"/>
              </a:rPr>
              <a:t>开发成本超出预算</a:t>
            </a:r>
            <a:endParaRPr lang="zh-CN" altLang="en-US" sz="2400" dirty="0">
              <a:latin typeface="+mn-ea"/>
            </a:endParaRPr>
          </a:p>
          <a:p>
            <a:pPr marL="504190" indent="-504190">
              <a:lnSpc>
                <a:spcPct val="100000"/>
              </a:lnSpc>
              <a:spcAft>
                <a:spcPts val="0"/>
              </a:spcAft>
              <a:buFont typeface="+mj-lt"/>
              <a:buAutoNum type="arabicPeriod"/>
            </a:pPr>
            <a:r>
              <a:rPr lang="zh-CN" altLang="en-US" sz="2400" dirty="0">
                <a:latin typeface="+mn-ea"/>
              </a:rPr>
              <a:t>开发进度不能保证</a:t>
            </a:r>
            <a:r>
              <a:rPr lang="en-US" altLang="zh-CN" sz="2400" dirty="0">
                <a:latin typeface="+mn-ea"/>
              </a:rPr>
              <a:t>,</a:t>
            </a:r>
            <a:r>
              <a:rPr lang="zh-CN" altLang="en-US" sz="2400" dirty="0">
                <a:latin typeface="+mn-ea"/>
              </a:rPr>
              <a:t>交付时间一再拖延</a:t>
            </a:r>
            <a:endParaRPr lang="zh-CN" altLang="en-US" sz="2400" dirty="0">
              <a:latin typeface="+mn-ea"/>
            </a:endParaRPr>
          </a:p>
          <a:p>
            <a:pPr marL="504190" indent="-504190">
              <a:lnSpc>
                <a:spcPct val="100000"/>
              </a:lnSpc>
              <a:spcAft>
                <a:spcPts val="0"/>
              </a:spcAft>
              <a:buFont typeface="+mj-lt"/>
              <a:buAutoNum type="arabicPeriod"/>
            </a:pPr>
            <a:r>
              <a:rPr lang="zh-CN" altLang="en-US" sz="2400" dirty="0">
                <a:latin typeface="+mn-ea"/>
              </a:rPr>
              <a:t>开发出来的产品不符合用户的需求</a:t>
            </a:r>
            <a:endParaRPr lang="zh-CN" altLang="en-US" sz="2400" dirty="0">
              <a:latin typeface="+mn-ea"/>
            </a:endParaRPr>
          </a:p>
          <a:p>
            <a:pPr marL="504190" indent="-504190">
              <a:lnSpc>
                <a:spcPct val="100000"/>
              </a:lnSpc>
              <a:spcAft>
                <a:spcPts val="0"/>
              </a:spcAft>
              <a:buFont typeface="+mj-lt"/>
              <a:buAutoNum type="arabicPeriod"/>
            </a:pPr>
            <a:r>
              <a:rPr lang="zh-CN" altLang="en-US" sz="2400" dirty="0" smtClean="0">
                <a:latin typeface="+mn-ea"/>
              </a:rPr>
              <a:t>软件产品</a:t>
            </a:r>
            <a:r>
              <a:rPr lang="zh-CN" altLang="en-US" sz="2400" dirty="0">
                <a:latin typeface="+mn-ea"/>
              </a:rPr>
              <a:t>的</a:t>
            </a:r>
            <a:r>
              <a:rPr lang="zh-CN" altLang="en-US" sz="2400" dirty="0" smtClean="0">
                <a:latin typeface="+mn-ea"/>
              </a:rPr>
              <a:t>质量无法保证</a:t>
            </a:r>
            <a:endParaRPr lang="en-US" altLang="zh-CN" sz="2400" dirty="0" smtClean="0">
              <a:latin typeface="+mn-ea"/>
            </a:endParaRPr>
          </a:p>
          <a:p>
            <a:pPr marL="504190" indent="-504190">
              <a:lnSpc>
                <a:spcPct val="100000"/>
              </a:lnSpc>
              <a:spcAft>
                <a:spcPts val="0"/>
              </a:spcAft>
              <a:buFont typeface="+mj-lt"/>
              <a:buAutoNum type="arabicPeriod"/>
            </a:pPr>
            <a:r>
              <a:rPr lang="zh-CN" altLang="en-US" sz="2400" dirty="0" smtClean="0">
                <a:latin typeface="+mn-ea"/>
              </a:rPr>
              <a:t>软件</a:t>
            </a:r>
            <a:r>
              <a:rPr lang="zh-CN" altLang="en-US" sz="2400" dirty="0">
                <a:latin typeface="+mn-ea"/>
              </a:rPr>
              <a:t>常常是不可维护</a:t>
            </a:r>
            <a:r>
              <a:rPr lang="zh-CN" altLang="en-US" sz="2400" dirty="0" smtClean="0">
                <a:latin typeface="+mn-ea"/>
              </a:rPr>
              <a:t>的</a:t>
            </a:r>
            <a:endParaRPr lang="zh-CN" altLang="en-US" sz="2400" dirty="0">
              <a:latin typeface="+mn-ea"/>
            </a:endParaRPr>
          </a:p>
          <a:p>
            <a:pPr marL="504190" indent="-504190">
              <a:lnSpc>
                <a:spcPct val="100000"/>
              </a:lnSpc>
              <a:spcAft>
                <a:spcPts val="0"/>
              </a:spcAft>
              <a:buFont typeface="+mj-lt"/>
              <a:buAutoNum type="arabicPeriod"/>
            </a:pPr>
            <a:r>
              <a:rPr lang="zh-CN" altLang="zh-CN" sz="2400" dirty="0">
                <a:latin typeface="+mn-ea"/>
              </a:rPr>
              <a:t>软件通常没有适当的文档</a:t>
            </a:r>
            <a:r>
              <a:rPr lang="zh-CN" altLang="zh-CN" sz="2400" dirty="0" smtClean="0">
                <a:latin typeface="+mn-ea"/>
              </a:rPr>
              <a:t>资料</a:t>
            </a:r>
            <a:endParaRPr lang="zh-CN" altLang="en-US" sz="2400" dirty="0">
              <a:latin typeface="+mn-ea"/>
            </a:endParaRPr>
          </a:p>
          <a:p>
            <a:pPr marL="504190" indent="-504190">
              <a:lnSpc>
                <a:spcPct val="100000"/>
              </a:lnSpc>
              <a:spcAft>
                <a:spcPts val="0"/>
              </a:spcAft>
              <a:buFont typeface="+mj-lt"/>
              <a:buAutoNum type="arabicPeriod"/>
            </a:pPr>
            <a:r>
              <a:rPr lang="zh-CN" altLang="zh-CN" sz="2400" dirty="0" smtClean="0">
                <a:latin typeface="+mn-ea"/>
              </a:rPr>
              <a:t>软件开发</a:t>
            </a:r>
            <a:r>
              <a:rPr lang="zh-CN" altLang="zh-CN" sz="2400" dirty="0">
                <a:latin typeface="+mn-ea"/>
              </a:rPr>
              <a:t>生产率提高的速度，远远跟不上计算机应用迅速普及深入的趋势</a:t>
            </a:r>
            <a:r>
              <a:rPr lang="zh-CN" altLang="en-US" sz="2400" dirty="0" smtClean="0">
                <a:latin typeface="+mn-ea"/>
              </a:rPr>
              <a:t>。</a:t>
            </a:r>
            <a:endParaRPr lang="en-US" altLang="zh-CN" sz="2400" dirty="0">
              <a:latin typeface="+mn-ea"/>
            </a:endParaRPr>
          </a:p>
        </p:txBody>
      </p:sp>
      <p:sp>
        <p:nvSpPr>
          <p:cNvPr id="4" name="日期占位符 3"/>
          <p:cNvSpPr>
            <a:spLocks noGrp="1"/>
          </p:cNvSpPr>
          <p:nvPr>
            <p:ph type="dt" sz="half" idx="10"/>
          </p:nvPr>
        </p:nvSpPr>
        <p:spPr/>
        <p:txBody>
          <a:bodyPr/>
          <a:lstStyle/>
          <a:p>
            <a:fld id="{1598FD55-CA12-433D-AD13-039402DA1F99}" type="datetime1">
              <a:rPr lang="zh-CN" altLang="en-US" sz="1600" smtClean="0"/>
            </a:fld>
            <a:endParaRPr lang="zh-CN" altLang="en-US" sz="1600" dirty="0"/>
          </a:p>
        </p:txBody>
      </p:sp>
      <p:sp>
        <p:nvSpPr>
          <p:cNvPr id="5" name="页脚占位符 4"/>
          <p:cNvSpPr>
            <a:spLocks noGrp="1"/>
          </p:cNvSpPr>
          <p:nvPr>
            <p:ph type="ftr" sz="quarter" idx="11"/>
          </p:nvPr>
        </p:nvSpPr>
        <p:spPr/>
        <p:txBody>
          <a:bodyPr/>
          <a:lstStyle/>
          <a:p>
            <a:r>
              <a:rPr lang="zh-CN" altLang="en-US" sz="1600" dirty="0" smtClean="0"/>
              <a:t>软件工程</a:t>
            </a:r>
            <a:endParaRPr lang="zh-CN" altLang="en-US" sz="1600" dirty="0"/>
          </a:p>
        </p:txBody>
      </p:sp>
      <p:sp>
        <p:nvSpPr>
          <p:cNvPr id="6" name="灯片编号占位符 5"/>
          <p:cNvSpPr>
            <a:spLocks noGrp="1"/>
          </p:cNvSpPr>
          <p:nvPr>
            <p:ph type="sldNum" sz="quarter" idx="12"/>
          </p:nvPr>
        </p:nvSpPr>
        <p:spPr/>
        <p:txBody>
          <a:bodyPr/>
          <a:lstStyle/>
          <a:p>
            <a:fld id="{F528F39D-B5E5-4CA7-906C-979D5A62978D}" type="slidenum">
              <a:rPr lang="zh-CN" altLang="en-US" sz="1600" smtClean="0"/>
            </a:fld>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软件危机产生的原因</a:t>
            </a:r>
            <a:endParaRPr lang="zh-CN" altLang="en-US" dirty="0"/>
          </a:p>
        </p:txBody>
      </p:sp>
      <p:sp>
        <p:nvSpPr>
          <p:cNvPr id="3" name="内容占位符 2"/>
          <p:cNvSpPr>
            <a:spLocks noGrp="1"/>
          </p:cNvSpPr>
          <p:nvPr>
            <p:ph idx="1"/>
          </p:nvPr>
        </p:nvSpPr>
        <p:spPr>
          <a:xfrm>
            <a:off x="530101" y="834991"/>
            <a:ext cx="7872494" cy="4018037"/>
          </a:xfrm>
        </p:spPr>
        <p:txBody>
          <a:bodyPr>
            <a:noAutofit/>
          </a:bodyPr>
          <a:lstStyle/>
          <a:p>
            <a:pPr>
              <a:lnSpc>
                <a:spcPct val="100000"/>
              </a:lnSpc>
              <a:spcBef>
                <a:spcPts val="0"/>
              </a:spcBef>
              <a:buNone/>
            </a:pPr>
            <a:r>
              <a:rPr lang="en-US" altLang="zh-CN" sz="2000" dirty="0" smtClean="0">
                <a:latin typeface="+mj-ea"/>
                <a:ea typeface="+mj-ea"/>
              </a:rPr>
              <a:t>【</a:t>
            </a:r>
            <a:r>
              <a:rPr lang="zh-CN" altLang="en-US" sz="2000" dirty="0">
                <a:latin typeface="+mj-ea"/>
                <a:ea typeface="+mj-ea"/>
              </a:rPr>
              <a:t>软件开发成本估计不准</a:t>
            </a:r>
            <a:r>
              <a:rPr lang="en-US" altLang="zh-CN" sz="2000" dirty="0">
                <a:latin typeface="+mj-ea"/>
                <a:ea typeface="+mj-ea"/>
              </a:rPr>
              <a:t>,</a:t>
            </a:r>
            <a:r>
              <a:rPr lang="zh-CN" altLang="en-US" sz="2000" dirty="0">
                <a:latin typeface="+mj-ea"/>
                <a:ea typeface="+mj-ea"/>
              </a:rPr>
              <a:t>开发成本超出预算</a:t>
            </a:r>
            <a:r>
              <a:rPr lang="en-US" altLang="zh-CN" sz="2000" dirty="0">
                <a:latin typeface="+mj-ea"/>
                <a:ea typeface="+mj-ea"/>
              </a:rPr>
              <a:t>】</a:t>
            </a:r>
            <a:endParaRPr lang="en-US" altLang="zh-CN" sz="2000" dirty="0">
              <a:latin typeface="+mj-ea"/>
              <a:ea typeface="+mj-ea"/>
            </a:endParaRPr>
          </a:p>
          <a:p>
            <a:pPr>
              <a:lnSpc>
                <a:spcPct val="100000"/>
              </a:lnSpc>
              <a:spcBef>
                <a:spcPts val="0"/>
              </a:spcBef>
              <a:buNone/>
            </a:pPr>
            <a:r>
              <a:rPr lang="en-US" altLang="zh-CN" sz="2000" dirty="0">
                <a:latin typeface="+mj-ea"/>
                <a:ea typeface="+mj-ea"/>
              </a:rPr>
              <a:t>【</a:t>
            </a:r>
            <a:r>
              <a:rPr lang="zh-CN" altLang="en-US" sz="2000" dirty="0">
                <a:latin typeface="+mj-ea"/>
                <a:ea typeface="+mj-ea"/>
              </a:rPr>
              <a:t>开发进度不能保证</a:t>
            </a:r>
            <a:r>
              <a:rPr lang="en-US" altLang="zh-CN" sz="2000" dirty="0">
                <a:latin typeface="+mj-ea"/>
                <a:ea typeface="+mj-ea"/>
              </a:rPr>
              <a:t>,</a:t>
            </a:r>
            <a:r>
              <a:rPr lang="zh-CN" altLang="en-US" sz="2000" dirty="0">
                <a:latin typeface="+mj-ea"/>
                <a:ea typeface="+mj-ea"/>
              </a:rPr>
              <a:t>交付时间一再拖延</a:t>
            </a:r>
            <a:r>
              <a:rPr lang="en-US" altLang="zh-CN" sz="2000" dirty="0">
                <a:latin typeface="+mj-ea"/>
                <a:ea typeface="+mj-ea"/>
              </a:rPr>
              <a:t>】</a:t>
            </a:r>
            <a:endParaRPr lang="en-US" altLang="zh-CN" sz="2000" dirty="0">
              <a:latin typeface="+mj-ea"/>
              <a:ea typeface="+mj-ea"/>
            </a:endParaRPr>
          </a:p>
          <a:p>
            <a:pPr>
              <a:lnSpc>
                <a:spcPct val="100000"/>
              </a:lnSpc>
              <a:spcBef>
                <a:spcPts val="0"/>
              </a:spcBef>
              <a:buNone/>
            </a:pPr>
            <a:r>
              <a:rPr lang="en-US" altLang="zh-CN" sz="2000" dirty="0">
                <a:latin typeface="+mj-ea"/>
                <a:ea typeface="+mj-ea"/>
              </a:rPr>
              <a:t>【</a:t>
            </a:r>
            <a:r>
              <a:rPr lang="zh-CN" altLang="en-US" sz="2000" dirty="0">
                <a:latin typeface="+mj-ea"/>
                <a:ea typeface="+mj-ea"/>
              </a:rPr>
              <a:t>开发出来的产品不符合用户的需求</a:t>
            </a:r>
            <a:r>
              <a:rPr lang="en-US" altLang="zh-CN" sz="2000" dirty="0">
                <a:latin typeface="+mj-ea"/>
                <a:ea typeface="+mj-ea"/>
              </a:rPr>
              <a:t>】</a:t>
            </a:r>
            <a:endParaRPr lang="en-US" altLang="zh-CN" sz="2000" dirty="0">
              <a:latin typeface="+mj-ea"/>
              <a:ea typeface="+mj-ea"/>
            </a:endParaRPr>
          </a:p>
          <a:p>
            <a:pPr>
              <a:lnSpc>
                <a:spcPct val="100000"/>
              </a:lnSpc>
              <a:spcBef>
                <a:spcPts val="0"/>
              </a:spcBef>
              <a:buNone/>
            </a:pPr>
            <a:endParaRPr lang="en-US" altLang="zh-CN" sz="2000" dirty="0" smtClean="0">
              <a:latin typeface="+mj-ea"/>
              <a:ea typeface="+mj-ea"/>
            </a:endParaRPr>
          </a:p>
          <a:p>
            <a:pPr>
              <a:lnSpc>
                <a:spcPct val="100000"/>
              </a:lnSpc>
              <a:spcBef>
                <a:spcPts val="0"/>
              </a:spcBef>
              <a:buNone/>
            </a:pPr>
            <a:r>
              <a:rPr lang="en-US" altLang="zh-CN" sz="2000" dirty="0" smtClean="0">
                <a:latin typeface="+mj-ea"/>
                <a:ea typeface="+mj-ea"/>
              </a:rPr>
              <a:t>【</a:t>
            </a:r>
            <a:r>
              <a:rPr lang="zh-CN" altLang="en-US" sz="2000" dirty="0">
                <a:latin typeface="+mj-ea"/>
                <a:ea typeface="+mj-ea"/>
              </a:rPr>
              <a:t>软件产品质量无法保证</a:t>
            </a:r>
            <a:r>
              <a:rPr lang="en-US" altLang="zh-CN" sz="2000" dirty="0">
                <a:latin typeface="+mj-ea"/>
                <a:ea typeface="+mj-ea"/>
              </a:rPr>
              <a:t>】</a:t>
            </a:r>
            <a:endParaRPr lang="en-US" altLang="zh-CN" sz="2000" dirty="0">
              <a:latin typeface="+mj-ea"/>
              <a:ea typeface="+mj-ea"/>
            </a:endParaRPr>
          </a:p>
          <a:p>
            <a:pPr>
              <a:lnSpc>
                <a:spcPct val="100000"/>
              </a:lnSpc>
              <a:spcBef>
                <a:spcPts val="0"/>
              </a:spcBef>
              <a:buNone/>
            </a:pPr>
            <a:endParaRPr lang="en-US" altLang="zh-CN" sz="2000" dirty="0" smtClean="0">
              <a:latin typeface="+mj-ea"/>
              <a:ea typeface="+mj-ea"/>
            </a:endParaRPr>
          </a:p>
          <a:p>
            <a:pPr>
              <a:lnSpc>
                <a:spcPct val="100000"/>
              </a:lnSpc>
              <a:spcBef>
                <a:spcPts val="0"/>
              </a:spcBef>
              <a:buNone/>
            </a:pPr>
            <a:r>
              <a:rPr lang="en-US" altLang="zh-CN" sz="2000" dirty="0" smtClean="0">
                <a:latin typeface="+mj-ea"/>
                <a:ea typeface="+mj-ea"/>
              </a:rPr>
              <a:t>【</a:t>
            </a:r>
            <a:r>
              <a:rPr lang="zh-CN" altLang="en-US" sz="2000" dirty="0">
                <a:latin typeface="+mj-ea"/>
                <a:ea typeface="+mj-ea"/>
              </a:rPr>
              <a:t>软件的可维护程度低</a:t>
            </a:r>
            <a:r>
              <a:rPr lang="en-US" altLang="zh-CN" sz="2000" dirty="0">
                <a:latin typeface="+mj-ea"/>
                <a:ea typeface="+mj-ea"/>
              </a:rPr>
              <a:t>】</a:t>
            </a:r>
            <a:endParaRPr lang="en-US" altLang="zh-CN" sz="2000" dirty="0">
              <a:latin typeface="+mj-ea"/>
              <a:ea typeface="+mj-ea"/>
            </a:endParaRPr>
          </a:p>
          <a:p>
            <a:pPr>
              <a:lnSpc>
                <a:spcPct val="100000"/>
              </a:lnSpc>
              <a:spcBef>
                <a:spcPts val="0"/>
              </a:spcBef>
              <a:buNone/>
            </a:pPr>
            <a:endParaRPr lang="en-US" altLang="zh-CN" sz="2000" dirty="0" smtClean="0">
              <a:latin typeface="+mj-ea"/>
              <a:ea typeface="+mj-ea"/>
            </a:endParaRPr>
          </a:p>
          <a:p>
            <a:pPr>
              <a:lnSpc>
                <a:spcPct val="100000"/>
              </a:lnSpc>
              <a:spcBef>
                <a:spcPts val="0"/>
              </a:spcBef>
              <a:buNone/>
            </a:pPr>
            <a:endParaRPr lang="en-US" altLang="zh-CN" sz="2000" dirty="0">
              <a:latin typeface="+mj-ea"/>
              <a:ea typeface="+mj-ea"/>
            </a:endParaRPr>
          </a:p>
          <a:p>
            <a:pPr>
              <a:lnSpc>
                <a:spcPct val="100000"/>
              </a:lnSpc>
              <a:spcBef>
                <a:spcPts val="0"/>
              </a:spcBef>
              <a:buNone/>
            </a:pPr>
            <a:r>
              <a:rPr lang="en-US" altLang="zh-CN" sz="2000" dirty="0" smtClean="0">
                <a:latin typeface="+mj-ea"/>
                <a:ea typeface="+mj-ea"/>
              </a:rPr>
              <a:t>【</a:t>
            </a:r>
            <a:r>
              <a:rPr lang="zh-CN" altLang="en-US" sz="2000" dirty="0">
                <a:latin typeface="+mj-ea"/>
                <a:ea typeface="+mj-ea"/>
              </a:rPr>
              <a:t>软件开发生产率的发展跟不上硬件发展速度和人们需求的增长</a:t>
            </a:r>
            <a:r>
              <a:rPr lang="en-US" altLang="zh-CN" sz="2000" dirty="0" smtClean="0">
                <a:latin typeface="+mj-ea"/>
                <a:ea typeface="+mj-ea"/>
              </a:rPr>
              <a:t>】</a:t>
            </a:r>
            <a:endParaRPr lang="en-US" altLang="zh-CN" sz="2000" dirty="0">
              <a:latin typeface="+mj-ea"/>
              <a:ea typeface="+mj-ea"/>
            </a:endParaRPr>
          </a:p>
        </p:txBody>
      </p:sp>
      <p:sp>
        <p:nvSpPr>
          <p:cNvPr id="4" name="日期占位符 3"/>
          <p:cNvSpPr>
            <a:spLocks noGrp="1"/>
          </p:cNvSpPr>
          <p:nvPr>
            <p:ph type="dt" sz="half" idx="10"/>
          </p:nvPr>
        </p:nvSpPr>
        <p:spPr/>
        <p:txBody>
          <a:bodyPr/>
          <a:lstStyle/>
          <a:p>
            <a:fld id="{A3CC6B46-087E-4E50-AE58-AAA9BDBBD728}"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cxnSp>
        <p:nvCxnSpPr>
          <p:cNvPr id="8" name="直接箭头连接符 7"/>
          <p:cNvCxnSpPr/>
          <p:nvPr/>
        </p:nvCxnSpPr>
        <p:spPr>
          <a:xfrm>
            <a:off x="5642976" y="1340285"/>
            <a:ext cx="563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290928" y="1096983"/>
            <a:ext cx="2740337" cy="646331"/>
          </a:xfrm>
          <a:prstGeom prst="rect">
            <a:avLst/>
          </a:prstGeom>
          <a:noFill/>
        </p:spPr>
        <p:txBody>
          <a:bodyPr wrap="square" rtlCol="0">
            <a:spAutoFit/>
          </a:bodyPr>
          <a:lstStyle/>
          <a:p>
            <a:r>
              <a:rPr lang="zh-CN" altLang="en-US" dirty="0" smtClean="0">
                <a:solidFill>
                  <a:srgbClr val="C00000"/>
                </a:solidFill>
                <a:latin typeface="+mj-ea"/>
                <a:ea typeface="+mj-ea"/>
              </a:rPr>
              <a:t>忽视软件开发前期的调研和分析工作</a:t>
            </a:r>
            <a:endParaRPr lang="zh-CN" altLang="en-US" dirty="0">
              <a:solidFill>
                <a:srgbClr val="C00000"/>
              </a:solidFill>
              <a:latin typeface="+mj-ea"/>
              <a:ea typeface="+mj-ea"/>
            </a:endParaRPr>
          </a:p>
        </p:txBody>
      </p:sp>
      <p:cxnSp>
        <p:nvCxnSpPr>
          <p:cNvPr id="10" name="直接箭头连接符 9"/>
          <p:cNvCxnSpPr/>
          <p:nvPr/>
        </p:nvCxnSpPr>
        <p:spPr>
          <a:xfrm>
            <a:off x="4027118" y="2292264"/>
            <a:ext cx="772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982495" y="2024168"/>
            <a:ext cx="3687865" cy="646331"/>
          </a:xfrm>
          <a:prstGeom prst="rect">
            <a:avLst/>
          </a:prstGeom>
          <a:noFill/>
        </p:spPr>
        <p:txBody>
          <a:bodyPr wrap="square" rtlCol="0">
            <a:spAutoFit/>
          </a:bodyPr>
          <a:lstStyle/>
          <a:p>
            <a:r>
              <a:rPr lang="zh-CN" altLang="en-US" dirty="0">
                <a:solidFill>
                  <a:srgbClr val="C00000"/>
                </a:solidFill>
                <a:latin typeface="+mj-ea"/>
                <a:ea typeface="+mj-ea"/>
              </a:rPr>
              <a:t>没有统一的、规范的方法论指导</a:t>
            </a:r>
            <a:endParaRPr lang="zh-CN" altLang="en-US" dirty="0">
              <a:solidFill>
                <a:srgbClr val="C00000"/>
              </a:solidFill>
              <a:latin typeface="+mj-ea"/>
              <a:ea typeface="+mj-ea"/>
            </a:endParaRPr>
          </a:p>
          <a:p>
            <a:r>
              <a:rPr lang="zh-CN" altLang="en-US" dirty="0">
                <a:solidFill>
                  <a:srgbClr val="C00000"/>
                </a:solidFill>
                <a:latin typeface="+mj-ea"/>
                <a:ea typeface="+mj-ea"/>
              </a:rPr>
              <a:t>忽视测试阶段的工作</a:t>
            </a:r>
            <a:endParaRPr lang="zh-CN" altLang="en-US" dirty="0">
              <a:solidFill>
                <a:srgbClr val="C00000"/>
              </a:solidFill>
              <a:latin typeface="+mj-ea"/>
              <a:ea typeface="+mj-ea"/>
            </a:endParaRPr>
          </a:p>
        </p:txBody>
      </p:sp>
      <p:cxnSp>
        <p:nvCxnSpPr>
          <p:cNvPr id="13" name="直接箭头连接符 12"/>
          <p:cNvCxnSpPr/>
          <p:nvPr/>
        </p:nvCxnSpPr>
        <p:spPr>
          <a:xfrm>
            <a:off x="4014592" y="3035959"/>
            <a:ext cx="772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969969" y="2865477"/>
            <a:ext cx="3860880" cy="923330"/>
          </a:xfrm>
          <a:prstGeom prst="rect">
            <a:avLst/>
          </a:prstGeom>
          <a:noFill/>
        </p:spPr>
        <p:txBody>
          <a:bodyPr wrap="square" rtlCol="0">
            <a:spAutoFit/>
          </a:bodyPr>
          <a:lstStyle/>
          <a:p>
            <a:r>
              <a:rPr lang="zh-CN" altLang="en-US" dirty="0">
                <a:solidFill>
                  <a:srgbClr val="C00000"/>
                </a:solidFill>
                <a:latin typeface="+mj-ea"/>
                <a:ea typeface="+mj-ea"/>
              </a:rPr>
              <a:t>文档资料不齐全，忽视人与人的交流</a:t>
            </a:r>
            <a:endParaRPr lang="zh-CN" altLang="en-US" dirty="0">
              <a:solidFill>
                <a:srgbClr val="C00000"/>
              </a:solidFill>
              <a:latin typeface="+mj-ea"/>
              <a:ea typeface="+mj-ea"/>
            </a:endParaRPr>
          </a:p>
          <a:p>
            <a:r>
              <a:rPr lang="zh-CN" altLang="en-US" dirty="0">
                <a:solidFill>
                  <a:srgbClr val="C00000"/>
                </a:solidFill>
                <a:latin typeface="+mj-ea"/>
                <a:ea typeface="+mj-ea"/>
              </a:rPr>
              <a:t>忽视测试阶段的工作</a:t>
            </a:r>
            <a:endParaRPr lang="zh-CN" altLang="en-US" dirty="0">
              <a:solidFill>
                <a:srgbClr val="C00000"/>
              </a:solidFill>
              <a:latin typeface="+mj-ea"/>
              <a:ea typeface="+mj-ea"/>
            </a:endParaRPr>
          </a:p>
          <a:p>
            <a:r>
              <a:rPr lang="zh-CN" altLang="en-US" dirty="0">
                <a:solidFill>
                  <a:srgbClr val="C00000"/>
                </a:solidFill>
                <a:latin typeface="+mj-ea"/>
                <a:ea typeface="+mj-ea"/>
              </a:rPr>
              <a:t>忽视软件的维护</a:t>
            </a:r>
            <a:endParaRPr lang="en-US" altLang="zh-CN" dirty="0">
              <a:solidFill>
                <a:srgbClr val="C00000"/>
              </a:solidFill>
              <a:latin typeface="+mj-ea"/>
              <a:ea typeface="+mj-ea"/>
            </a:endParaRPr>
          </a:p>
        </p:txBody>
      </p:sp>
      <p:cxnSp>
        <p:nvCxnSpPr>
          <p:cNvPr id="18" name="直接箭头连接符 17"/>
          <p:cNvCxnSpPr/>
          <p:nvPr/>
        </p:nvCxnSpPr>
        <p:spPr>
          <a:xfrm>
            <a:off x="3988522" y="4452347"/>
            <a:ext cx="772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968951" y="4259407"/>
            <a:ext cx="3687865" cy="369332"/>
          </a:xfrm>
          <a:prstGeom prst="rect">
            <a:avLst/>
          </a:prstGeom>
          <a:noFill/>
        </p:spPr>
        <p:txBody>
          <a:bodyPr wrap="square" rtlCol="0">
            <a:spAutoFit/>
          </a:bodyPr>
          <a:lstStyle/>
          <a:p>
            <a:r>
              <a:rPr lang="zh-CN" altLang="en-US" dirty="0">
                <a:solidFill>
                  <a:srgbClr val="C00000"/>
                </a:solidFill>
                <a:latin typeface="+mj-ea"/>
                <a:ea typeface="+mj-ea"/>
              </a:rPr>
              <a:t>没有统一的、规范的方法论指导</a:t>
            </a:r>
            <a:endParaRPr lang="zh-CN" altLang="en-US" dirty="0">
              <a:solidFill>
                <a:srgbClr val="C00000"/>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产生软件危机的原因</a:t>
            </a:r>
            <a:endParaRPr lang="zh-CN" altLang="en-US" dirty="0"/>
          </a:p>
        </p:txBody>
      </p:sp>
      <p:sp>
        <p:nvSpPr>
          <p:cNvPr id="3" name="内容占位符 2"/>
          <p:cNvSpPr>
            <a:spLocks noGrp="1"/>
          </p:cNvSpPr>
          <p:nvPr>
            <p:ph idx="1"/>
          </p:nvPr>
        </p:nvSpPr>
        <p:spPr/>
        <p:txBody>
          <a:bodyPr/>
          <a:lstStyle/>
          <a:p>
            <a:pPr marL="723900" indent="-457200">
              <a:buSzPct val="70000"/>
              <a:buFont typeface="Arial" panose="020B0604020202020204" pitchFamily="34" charset="0"/>
              <a:buChar char="•"/>
              <a:defRPr/>
            </a:pPr>
            <a:r>
              <a:rPr lang="zh-CN" altLang="en-US" sz="2400" dirty="0">
                <a:latin typeface="+mn-ea"/>
              </a:rPr>
              <a:t>与软件本身的特点有关 </a:t>
            </a:r>
            <a:r>
              <a:rPr lang="en-US" altLang="zh-CN" sz="2400" dirty="0">
                <a:latin typeface="+mn-ea"/>
              </a:rPr>
              <a:t>(</a:t>
            </a:r>
            <a:r>
              <a:rPr lang="zh-CN" altLang="en-US" sz="2400" dirty="0">
                <a:latin typeface="+mn-ea"/>
              </a:rPr>
              <a:t>难于维护</a:t>
            </a:r>
            <a:r>
              <a:rPr lang="en-US" altLang="zh-CN" sz="2400" dirty="0">
                <a:latin typeface="+mn-ea"/>
              </a:rPr>
              <a:t>, </a:t>
            </a:r>
            <a:r>
              <a:rPr lang="zh-CN" altLang="en-US" sz="2400" dirty="0">
                <a:latin typeface="+mn-ea"/>
              </a:rPr>
              <a:t>逻辑复杂</a:t>
            </a:r>
            <a:r>
              <a:rPr lang="en-US" altLang="zh-CN" sz="2400" dirty="0">
                <a:latin typeface="+mn-ea"/>
              </a:rPr>
              <a:t>)</a:t>
            </a:r>
            <a:endParaRPr lang="en-US" altLang="zh-CN" sz="2400" dirty="0">
              <a:latin typeface="+mn-ea"/>
            </a:endParaRPr>
          </a:p>
          <a:p>
            <a:pPr marL="723900" indent="-457200">
              <a:buSzPct val="70000"/>
              <a:buFont typeface="Arial" panose="020B0604020202020204" pitchFamily="34" charset="0"/>
              <a:buChar char="•"/>
              <a:defRPr/>
            </a:pPr>
            <a:r>
              <a:rPr lang="zh-CN" altLang="en-US" sz="2400" dirty="0">
                <a:latin typeface="+mn-ea"/>
              </a:rPr>
              <a:t>与软件开发与维护的方法不正确有关：</a:t>
            </a:r>
            <a:endParaRPr lang="en-US" altLang="zh-CN" sz="2400" dirty="0">
              <a:latin typeface="+mn-ea"/>
            </a:endParaRPr>
          </a:p>
          <a:p>
            <a:pPr marL="1090930" lvl="1" indent="-457200">
              <a:spcBef>
                <a:spcPct val="20000"/>
              </a:spcBef>
              <a:buClr>
                <a:schemeClr val="accent1"/>
              </a:buClr>
              <a:buSzPct val="80000"/>
              <a:buFont typeface="Arial" panose="020B0604020202020204" pitchFamily="34" charset="0"/>
              <a:buChar char="•"/>
              <a:defRPr/>
            </a:pPr>
            <a:r>
              <a:rPr lang="zh-CN" altLang="en-US" dirty="0">
                <a:latin typeface="+mn-ea"/>
              </a:rPr>
              <a:t>软件≠程序</a:t>
            </a:r>
            <a:endParaRPr lang="en-US" altLang="zh-CN" dirty="0">
              <a:latin typeface="+mn-ea"/>
            </a:endParaRPr>
          </a:p>
          <a:p>
            <a:pPr marL="1090930" lvl="1" indent="-457200">
              <a:spcBef>
                <a:spcPct val="20000"/>
              </a:spcBef>
              <a:buClr>
                <a:schemeClr val="accent1"/>
              </a:buClr>
              <a:buSzPct val="80000"/>
              <a:buFont typeface="Arial" panose="020B0604020202020204" pitchFamily="34" charset="0"/>
              <a:buChar char="•"/>
              <a:defRPr/>
            </a:pPr>
            <a:r>
              <a:rPr lang="zh-CN" altLang="en-US" dirty="0">
                <a:latin typeface="+mn-ea"/>
              </a:rPr>
              <a:t>急于求成</a:t>
            </a:r>
            <a:r>
              <a:rPr lang="en-US" altLang="zh-CN" dirty="0">
                <a:latin typeface="+mn-ea"/>
              </a:rPr>
              <a:t>=</a:t>
            </a:r>
            <a:r>
              <a:rPr lang="zh-CN" altLang="en-US" dirty="0">
                <a:latin typeface="+mn-ea"/>
              </a:rPr>
              <a:t>拔苗助长</a:t>
            </a:r>
            <a:endParaRPr lang="en-US" altLang="zh-CN" dirty="0">
              <a:latin typeface="+mn-ea"/>
            </a:endParaRPr>
          </a:p>
          <a:p>
            <a:pPr marL="1090930" lvl="1" indent="-457200">
              <a:spcBef>
                <a:spcPct val="20000"/>
              </a:spcBef>
              <a:buClr>
                <a:schemeClr val="accent1"/>
              </a:buClr>
              <a:buSzPct val="80000"/>
              <a:buFont typeface="Arial" panose="020B0604020202020204" pitchFamily="34" charset="0"/>
              <a:buChar char="•"/>
              <a:defRPr/>
            </a:pPr>
            <a:r>
              <a:rPr lang="zh-CN" altLang="en-US" dirty="0">
                <a:latin typeface="+mn-ea"/>
              </a:rPr>
              <a:t>各自为阵无方法</a:t>
            </a:r>
            <a:r>
              <a:rPr lang="en-US" altLang="zh-CN" dirty="0">
                <a:latin typeface="+mn-ea"/>
              </a:rPr>
              <a:t>/</a:t>
            </a:r>
            <a:r>
              <a:rPr lang="zh-CN" altLang="en-US" dirty="0">
                <a:latin typeface="+mn-ea"/>
              </a:rPr>
              <a:t>学</a:t>
            </a:r>
            <a:endParaRPr lang="zh-CN" altLang="en-US" dirty="0">
              <a:latin typeface="+mn-ea"/>
            </a:endParaRPr>
          </a:p>
          <a:p>
            <a:endParaRPr lang="zh-CN" altLang="en-US" dirty="0"/>
          </a:p>
        </p:txBody>
      </p:sp>
      <p:sp>
        <p:nvSpPr>
          <p:cNvPr id="4" name="日期占位符 3"/>
          <p:cNvSpPr>
            <a:spLocks noGrp="1"/>
          </p:cNvSpPr>
          <p:nvPr>
            <p:ph type="dt" sz="half" idx="10"/>
          </p:nvPr>
        </p:nvSpPr>
        <p:spPr/>
        <p:txBody>
          <a:bodyPr/>
          <a:lstStyle/>
          <a:p>
            <a:fld id="{2066DBC2-A837-4C36-8279-1C205B8B1510}"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dirty="0"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cap="none" dirty="0">
                <a:ea typeface="宋体" panose="02010600030101010101" pitchFamily="2" charset="-122"/>
              </a:rPr>
              <a:t>软件工程</a:t>
            </a:r>
            <a:r>
              <a:rPr lang="en-US" altLang="zh-CN" cap="none" dirty="0">
                <a:ea typeface="宋体" panose="02010600030101010101" pitchFamily="2" charset="-122"/>
              </a:rPr>
              <a:t>(</a:t>
            </a:r>
            <a:r>
              <a:rPr lang="zh-CN" altLang="en-US" cap="none" dirty="0">
                <a:ea typeface="宋体" panose="02010600030101010101" pitchFamily="2" charset="-122"/>
              </a:rPr>
              <a:t>学</a:t>
            </a:r>
            <a:r>
              <a:rPr lang="en-US" altLang="zh-CN" cap="none" dirty="0">
                <a:ea typeface="宋体" panose="02010600030101010101" pitchFamily="2" charset="-122"/>
              </a:rPr>
              <a:t>):</a:t>
            </a:r>
            <a:r>
              <a:rPr lang="zh-CN" altLang="en-US" dirty="0"/>
              <a:t>摆脱软件危机的主要出路</a:t>
            </a:r>
            <a:endParaRPr lang="zh-CN" altLang="en-US" dirty="0"/>
          </a:p>
        </p:txBody>
      </p:sp>
      <p:sp>
        <p:nvSpPr>
          <p:cNvPr id="3" name="内容占位符 2"/>
          <p:cNvSpPr>
            <a:spLocks noGrp="1"/>
          </p:cNvSpPr>
          <p:nvPr>
            <p:ph idx="1"/>
          </p:nvPr>
        </p:nvSpPr>
        <p:spPr/>
        <p:txBody>
          <a:bodyPr/>
          <a:lstStyle/>
          <a:p>
            <a:r>
              <a:rPr lang="ko-KR" altLang="en-US" b="1" dirty="0"/>
              <a:t> </a:t>
            </a:r>
            <a:r>
              <a:rPr lang="zh-CN" altLang="en-US" sz="2400" b="1" dirty="0">
                <a:latin typeface="+mn-ea"/>
              </a:rPr>
              <a:t>从管理的角度</a:t>
            </a:r>
            <a:endParaRPr lang="en-US" altLang="ko-KR" sz="2400" b="1" dirty="0">
              <a:latin typeface="+mn-ea"/>
            </a:endParaRPr>
          </a:p>
          <a:p>
            <a:pPr>
              <a:buFontTx/>
              <a:buNone/>
            </a:pPr>
            <a:r>
              <a:rPr lang="en-US" altLang="ko-KR" sz="2400" dirty="0">
                <a:latin typeface="+mn-ea"/>
              </a:rPr>
              <a:t>    </a:t>
            </a:r>
            <a:r>
              <a:rPr lang="en-US" altLang="ko-KR" sz="2400" dirty="0" smtClean="0">
                <a:latin typeface="+mn-ea"/>
              </a:rPr>
              <a:t> </a:t>
            </a:r>
            <a:r>
              <a:rPr lang="zh-CN" altLang="en-US" sz="2400" dirty="0" smtClean="0">
                <a:latin typeface="+mn-ea"/>
              </a:rPr>
              <a:t>软件开发</a:t>
            </a:r>
            <a:r>
              <a:rPr lang="zh-CN" altLang="en-US" sz="2400" dirty="0">
                <a:latin typeface="+mn-ea"/>
              </a:rPr>
              <a:t>过程的研究、文档的标准化以及人们的交流方式等。</a:t>
            </a:r>
            <a:endParaRPr lang="en-US" altLang="ko-KR" sz="2400" dirty="0">
              <a:latin typeface="+mn-ea"/>
            </a:endParaRPr>
          </a:p>
          <a:p>
            <a:pPr>
              <a:buFontTx/>
              <a:buNone/>
            </a:pPr>
            <a:endParaRPr lang="en-US" altLang="ko-KR" sz="2400" dirty="0">
              <a:latin typeface="+mn-ea"/>
            </a:endParaRPr>
          </a:p>
          <a:p>
            <a:r>
              <a:rPr lang="zh-CN" altLang="en-US" sz="2400" b="1" dirty="0">
                <a:latin typeface="+mn-ea"/>
              </a:rPr>
              <a:t>软件开发方法的研究</a:t>
            </a:r>
            <a:endParaRPr lang="en-US" altLang="ko-KR" sz="2400" b="1" dirty="0">
              <a:latin typeface="+mn-ea"/>
            </a:endParaRPr>
          </a:p>
          <a:p>
            <a:pPr>
              <a:buFontTx/>
              <a:buNone/>
            </a:pPr>
            <a:r>
              <a:rPr lang="en-US" altLang="ko-KR" sz="2400" dirty="0">
                <a:latin typeface="+mn-ea"/>
              </a:rPr>
              <a:t>    </a:t>
            </a:r>
            <a:r>
              <a:rPr lang="zh-CN" altLang="en-US" sz="2400" dirty="0">
                <a:latin typeface="+mn-ea"/>
              </a:rPr>
              <a:t>结构化软件开发方法</a:t>
            </a:r>
            <a:r>
              <a:rPr lang="en-US" altLang="zh-CN" sz="2400" dirty="0">
                <a:latin typeface="+mn-ea"/>
              </a:rPr>
              <a:t>, </a:t>
            </a:r>
            <a:r>
              <a:rPr lang="zh-CN" altLang="en-US" sz="2400" dirty="0" smtClean="0">
                <a:latin typeface="+mn-ea"/>
              </a:rPr>
              <a:t>面向对象</a:t>
            </a:r>
            <a:r>
              <a:rPr lang="zh-CN" altLang="en-US" sz="2400" dirty="0">
                <a:latin typeface="+mn-ea"/>
              </a:rPr>
              <a:t>的开发方法等。</a:t>
            </a:r>
            <a:endParaRPr lang="en-US" altLang="ko-KR" sz="2400" dirty="0">
              <a:latin typeface="+mn-ea"/>
            </a:endParaRPr>
          </a:p>
          <a:p>
            <a:endParaRPr lang="zh-CN" altLang="en-US" dirty="0"/>
          </a:p>
        </p:txBody>
      </p:sp>
      <p:sp>
        <p:nvSpPr>
          <p:cNvPr id="4" name="日期占位符 3"/>
          <p:cNvSpPr>
            <a:spLocks noGrp="1"/>
          </p:cNvSpPr>
          <p:nvPr>
            <p:ph type="dt" sz="half" idx="10"/>
          </p:nvPr>
        </p:nvSpPr>
        <p:spPr/>
        <p:txBody>
          <a:bodyPr/>
          <a:lstStyle/>
          <a:p>
            <a:fld id="{2066DBC2-A837-4C36-8279-1C205B8B1510}"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1.4 </a:t>
            </a:r>
            <a:r>
              <a:rPr lang="zh-CN" altLang="en-US" dirty="0" smtClean="0"/>
              <a:t>软件工程的概念和三要素</a:t>
            </a:r>
            <a:endParaRPr lang="zh-CN" altLang="en-US" dirty="0"/>
          </a:p>
        </p:txBody>
      </p:sp>
      <p:sp>
        <p:nvSpPr>
          <p:cNvPr id="3" name="内容占位符 2"/>
          <p:cNvSpPr>
            <a:spLocks noGrp="1"/>
          </p:cNvSpPr>
          <p:nvPr>
            <p:ph idx="1"/>
          </p:nvPr>
        </p:nvSpPr>
        <p:spPr>
          <a:xfrm>
            <a:off x="768097" y="987551"/>
            <a:ext cx="7832833" cy="3744469"/>
          </a:xfrm>
        </p:spPr>
        <p:txBody>
          <a:bodyPr/>
          <a:lstStyle/>
          <a:p>
            <a:r>
              <a:rPr lang="zh-CN" altLang="en-US" dirty="0" smtClean="0">
                <a:latin typeface="+mj-ea"/>
                <a:ea typeface="+mj-ea"/>
              </a:rPr>
              <a:t>什么是软件工程？</a:t>
            </a:r>
            <a:endParaRPr lang="zh-CN" altLang="en-US" dirty="0">
              <a:latin typeface="+mj-ea"/>
              <a:ea typeface="+mj-ea"/>
            </a:endParaRPr>
          </a:p>
        </p:txBody>
      </p:sp>
      <p:sp>
        <p:nvSpPr>
          <p:cNvPr id="4" name="日期占位符 3"/>
          <p:cNvSpPr>
            <a:spLocks noGrp="1"/>
          </p:cNvSpPr>
          <p:nvPr>
            <p:ph type="dt" sz="half" idx="10"/>
          </p:nvPr>
        </p:nvSpPr>
        <p:spPr/>
        <p:txBody>
          <a:bodyPr/>
          <a:lstStyle/>
          <a:p>
            <a:fld id="{AF40C05F-6683-4DDF-8317-D9E37E8D09F1}"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
        <p:nvSpPr>
          <p:cNvPr id="8" name="圆角矩形 7"/>
          <p:cNvSpPr/>
          <p:nvPr/>
        </p:nvSpPr>
        <p:spPr>
          <a:xfrm>
            <a:off x="536430" y="1563591"/>
            <a:ext cx="8218950" cy="2423479"/>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lvl="0" indent="457200">
              <a:lnSpc>
                <a:spcPct val="125000"/>
              </a:lnSpc>
              <a:defRPr/>
            </a:pPr>
            <a:r>
              <a:rPr lang="zh-CN" altLang="zh-CN" sz="2400" dirty="0">
                <a:solidFill>
                  <a:prstClr val="black"/>
                </a:solidFill>
                <a:latin typeface="微软雅黑" panose="020B0503020204020204" pitchFamily="34" charset="-122"/>
                <a:ea typeface="微软雅黑" panose="020B0503020204020204" pitchFamily="34" charset="-122"/>
              </a:rPr>
              <a:t>软件工程是指导计算机软件开发和维护的一门工程学科。采用工程的概念、原理、技术和方法来开发与维护软件，把经过时间考验而证明正确的管理技术和当前能够得到的最好的技术方法结合起来，以经济地开发出高质量的软件并有效地维护它。</a:t>
            </a:r>
            <a:endParaRPr lang="en-US" altLang="zh-CN" sz="2400" b="1" dirty="0">
              <a:solidFill>
                <a:prstClr val="black"/>
              </a:solidFill>
              <a:latin typeface="微软雅黑" panose="020B0503020204020204" pitchFamily="34" charset="-122"/>
              <a:ea typeface="微软雅黑" panose="020B0503020204020204" pitchFamily="34" charset="-122"/>
            </a:endParaRPr>
          </a:p>
        </p:txBody>
      </p:sp>
      <p:sp>
        <p:nvSpPr>
          <p:cNvPr id="7" name="矩形 6"/>
          <p:cNvSpPr/>
          <p:nvPr/>
        </p:nvSpPr>
        <p:spPr>
          <a:xfrm>
            <a:off x="1393333" y="4081875"/>
            <a:ext cx="6664960" cy="461665"/>
          </a:xfrm>
          <a:prstGeom prst="rect">
            <a:avLst/>
          </a:prstGeom>
        </p:spPr>
        <p:txBody>
          <a:bodyPr wrap="square">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软件工程的目标 </a:t>
            </a:r>
            <a:r>
              <a:rPr lang="en-US" altLang="zh-CN" sz="2400" b="1" dirty="0">
                <a:solidFill>
                  <a:prstClr val="black"/>
                </a:solidFill>
                <a:latin typeface="微软雅黑" panose="020B0503020204020204" pitchFamily="34" charset="-122"/>
                <a:ea typeface="微软雅黑" panose="020B0503020204020204" pitchFamily="34" charset="-122"/>
              </a:rPr>
              <a:t>—— </a:t>
            </a:r>
            <a:r>
              <a:rPr lang="zh-CN" altLang="en-US" sz="2400" b="1" dirty="0">
                <a:solidFill>
                  <a:prstClr val="black"/>
                </a:solidFill>
                <a:latin typeface="微软雅黑" panose="020B0503020204020204" pitchFamily="34" charset="-122"/>
                <a:ea typeface="微软雅黑" panose="020B0503020204020204" pitchFamily="34" charset="-122"/>
              </a:rPr>
              <a:t>创造“足够好” 的软件</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软件工程概念</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fld id="{7A38CC13-F115-49C4-BDBD-1B3691C87A4C}"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
        <p:nvSpPr>
          <p:cNvPr id="7" name="矩形 6"/>
          <p:cNvSpPr/>
          <p:nvPr/>
        </p:nvSpPr>
        <p:spPr>
          <a:xfrm>
            <a:off x="739183" y="805467"/>
            <a:ext cx="8066088" cy="1944687"/>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indent="457200" eaLnBrk="1" hangingPunct="1">
              <a:lnSpc>
                <a:spcPct val="125000"/>
              </a:lnSpc>
              <a:defRPr/>
            </a:pPr>
            <a:r>
              <a:rPr lang="en-US" altLang="zh-CN" sz="2400" dirty="0">
                <a:solidFill>
                  <a:schemeClr val="tx1"/>
                </a:solidFill>
                <a:latin typeface="+mn-ea"/>
              </a:rPr>
              <a:t>1968</a:t>
            </a:r>
            <a:r>
              <a:rPr lang="zh-CN" altLang="zh-CN" sz="2400" dirty="0">
                <a:solidFill>
                  <a:schemeClr val="tx1"/>
                </a:solidFill>
                <a:latin typeface="+mn-ea"/>
              </a:rPr>
              <a:t>年在第一届</a:t>
            </a:r>
            <a:r>
              <a:rPr lang="en-US" altLang="zh-CN" sz="2400" dirty="0">
                <a:solidFill>
                  <a:schemeClr val="tx1"/>
                </a:solidFill>
                <a:latin typeface="+mn-ea"/>
              </a:rPr>
              <a:t>NATO</a:t>
            </a:r>
            <a:r>
              <a:rPr lang="zh-CN" altLang="zh-CN" sz="2400" dirty="0">
                <a:solidFill>
                  <a:schemeClr val="tx1"/>
                </a:solidFill>
                <a:latin typeface="+mn-ea"/>
              </a:rPr>
              <a:t>会议上曾经给出了软件工程的一个早期定义：“软件工程就是为了经济地获得可靠的且能在实际机器上有效地运行的软件，而建立和使用完善的工程原理。”</a:t>
            </a:r>
            <a:endParaRPr lang="en-US" altLang="zh-CN" sz="2400" b="1" dirty="0">
              <a:solidFill>
                <a:schemeClr val="tx1"/>
              </a:solidFill>
              <a:latin typeface="+mn-ea"/>
            </a:endParaRPr>
          </a:p>
        </p:txBody>
      </p:sp>
      <p:sp>
        <p:nvSpPr>
          <p:cNvPr id="8" name="矩形 7"/>
          <p:cNvSpPr/>
          <p:nvPr/>
        </p:nvSpPr>
        <p:spPr>
          <a:xfrm>
            <a:off x="739183" y="2790712"/>
            <a:ext cx="8066088" cy="19431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indent="457200" eaLnBrk="1" hangingPunct="1">
              <a:defRPr/>
            </a:pPr>
            <a:r>
              <a:rPr lang="en-US" altLang="zh-CN" sz="2400" dirty="0">
                <a:solidFill>
                  <a:schemeClr val="tx1"/>
                </a:solidFill>
                <a:latin typeface="+mn-ea"/>
              </a:rPr>
              <a:t>1993</a:t>
            </a:r>
            <a:r>
              <a:rPr lang="zh-CN" altLang="zh-CN" sz="2400" dirty="0">
                <a:solidFill>
                  <a:schemeClr val="tx1"/>
                </a:solidFill>
                <a:latin typeface="+mn-ea"/>
              </a:rPr>
              <a:t>年</a:t>
            </a:r>
            <a:r>
              <a:rPr lang="en-US" altLang="zh-CN" sz="2400" dirty="0">
                <a:solidFill>
                  <a:schemeClr val="tx1"/>
                </a:solidFill>
                <a:latin typeface="+mn-ea"/>
              </a:rPr>
              <a:t>IEEE</a:t>
            </a:r>
            <a:r>
              <a:rPr lang="zh-CN" altLang="zh-CN" sz="2400" dirty="0">
                <a:solidFill>
                  <a:schemeClr val="tx1"/>
                </a:solidFill>
                <a:latin typeface="+mn-ea"/>
              </a:rPr>
              <a:t>进一步给出了一个更全面更具体的定义：“软件工程是： ①把系统的、规范的、可度量的途径应用于软件开发、运行和维护过程，也就是把工程应用于</a:t>
            </a:r>
            <a:r>
              <a:rPr lang="zh-CN" altLang="zh-CN" sz="2400" dirty="0" smtClean="0">
                <a:solidFill>
                  <a:schemeClr val="tx1"/>
                </a:solidFill>
                <a:latin typeface="+mn-ea"/>
              </a:rPr>
              <a:t>软件； ②研究①中提到的途径。</a:t>
            </a:r>
            <a:endParaRPr lang="en-US" altLang="zh-CN" sz="2400" b="1" dirty="0">
              <a:solidFill>
                <a:schemeClr val="tx1"/>
              </a:solidFill>
              <a:latin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软件工程的知识领域</a:t>
            </a:r>
            <a:endParaRPr lang="en-US" dirty="0"/>
          </a:p>
        </p:txBody>
      </p:sp>
      <p:sp>
        <p:nvSpPr>
          <p:cNvPr id="3" name="Content Placeholder 2"/>
          <p:cNvSpPr>
            <a:spLocks noGrp="1"/>
          </p:cNvSpPr>
          <p:nvPr>
            <p:ph idx="1"/>
          </p:nvPr>
        </p:nvSpPr>
        <p:spPr>
          <a:xfrm>
            <a:off x="804194" y="915101"/>
            <a:ext cx="8054056" cy="1126887"/>
          </a:xfrm>
        </p:spPr>
        <p:txBody>
          <a:bodyPr>
            <a:noAutofit/>
          </a:bodyPr>
          <a:lstStyle/>
          <a:p>
            <a:pPr>
              <a:lnSpc>
                <a:spcPct val="100000"/>
              </a:lnSpc>
              <a:spcBef>
                <a:spcPts val="0"/>
              </a:spcBef>
              <a:buClr>
                <a:schemeClr val="accent1"/>
              </a:buClr>
              <a:buSzPct val="80000"/>
              <a:buFont typeface="Arial" panose="020B0604020202020204" pitchFamily="34" charset="0"/>
              <a:buChar char="֍"/>
            </a:pPr>
            <a:r>
              <a:rPr lang="zh-CN" altLang="en-US" sz="2000" dirty="0" smtClean="0">
                <a:solidFill>
                  <a:schemeClr val="tx2">
                    <a:lumMod val="90000"/>
                    <a:lumOff val="10000"/>
                  </a:schemeClr>
                </a:solidFill>
                <a:latin typeface="+mj-ea"/>
                <a:ea typeface="+mj-ea"/>
              </a:rPr>
              <a:t> 软件工程</a:t>
            </a:r>
            <a:r>
              <a:rPr lang="zh-CN" altLang="en-US" sz="2000" dirty="0">
                <a:solidFill>
                  <a:schemeClr val="tx2">
                    <a:lumMod val="90000"/>
                    <a:lumOff val="10000"/>
                  </a:schemeClr>
                </a:solidFill>
                <a:latin typeface="+mj-ea"/>
                <a:ea typeface="+mj-ea"/>
              </a:rPr>
              <a:t>的三大类基础知识领域：</a:t>
            </a:r>
            <a:endParaRPr lang="en-US" altLang="zh-CN" sz="2000" dirty="0">
              <a:solidFill>
                <a:schemeClr val="tx2">
                  <a:lumMod val="90000"/>
                  <a:lumOff val="10000"/>
                </a:schemeClr>
              </a:solidFill>
              <a:latin typeface="+mj-ea"/>
              <a:ea typeface="+mj-ea"/>
            </a:endParaRPr>
          </a:p>
          <a:p>
            <a:pPr lvl="2">
              <a:lnSpc>
                <a:spcPct val="100000"/>
              </a:lnSpc>
              <a:spcBef>
                <a:spcPts val="0"/>
              </a:spcBef>
            </a:pPr>
            <a:r>
              <a:rPr lang="zh-CN" altLang="en-US" dirty="0">
                <a:solidFill>
                  <a:schemeClr val="tx2">
                    <a:lumMod val="90000"/>
                    <a:lumOff val="10000"/>
                  </a:schemeClr>
                </a:solidFill>
                <a:latin typeface="+mj-ea"/>
                <a:ea typeface="+mj-ea"/>
              </a:rPr>
              <a:t>计算机基础；数学基础；工程基础。</a:t>
            </a:r>
            <a:endParaRPr lang="en-US" altLang="zh-CN" dirty="0">
              <a:solidFill>
                <a:schemeClr val="tx2">
                  <a:lumMod val="90000"/>
                  <a:lumOff val="10000"/>
                </a:schemeClr>
              </a:solidFill>
              <a:latin typeface="+mj-ea"/>
              <a:ea typeface="+mj-ea"/>
            </a:endParaRPr>
          </a:p>
          <a:p>
            <a:pPr>
              <a:lnSpc>
                <a:spcPct val="100000"/>
              </a:lnSpc>
              <a:spcBef>
                <a:spcPts val="0"/>
              </a:spcBef>
              <a:buClr>
                <a:schemeClr val="accent1"/>
              </a:buClr>
              <a:buSzPct val="80000"/>
              <a:buFont typeface="Arial" panose="020B0604020202020204" pitchFamily="34" charset="0"/>
              <a:buChar char="֍"/>
            </a:pPr>
            <a:r>
              <a:rPr lang="zh-CN" altLang="en-US" sz="2000" dirty="0" smtClean="0">
                <a:solidFill>
                  <a:schemeClr val="tx2">
                    <a:lumMod val="90000"/>
                    <a:lumOff val="10000"/>
                  </a:schemeClr>
                </a:solidFill>
                <a:latin typeface="+mj-ea"/>
                <a:ea typeface="+mj-ea"/>
              </a:rPr>
              <a:t> 软件工程</a:t>
            </a:r>
            <a:r>
              <a:rPr lang="zh-CN" altLang="en-US" sz="2000" dirty="0">
                <a:solidFill>
                  <a:schemeClr val="tx2">
                    <a:lumMod val="90000"/>
                    <a:lumOff val="10000"/>
                  </a:schemeClr>
                </a:solidFill>
                <a:latin typeface="+mj-ea"/>
                <a:ea typeface="+mj-ea"/>
              </a:rPr>
              <a:t>这个学科包含了</a:t>
            </a:r>
            <a:r>
              <a:rPr lang="en-US" sz="2000" dirty="0">
                <a:solidFill>
                  <a:schemeClr val="tx2">
                    <a:lumMod val="90000"/>
                    <a:lumOff val="10000"/>
                  </a:schemeClr>
                </a:solidFill>
                <a:latin typeface="+mj-ea"/>
                <a:ea typeface="+mj-ea"/>
              </a:rPr>
              <a:t>12</a:t>
            </a:r>
            <a:r>
              <a:rPr lang="zh-CN" altLang="en-US" sz="2000" dirty="0">
                <a:solidFill>
                  <a:schemeClr val="tx2">
                    <a:lumMod val="90000"/>
                    <a:lumOff val="10000"/>
                  </a:schemeClr>
                </a:solidFill>
                <a:latin typeface="+mj-ea"/>
                <a:ea typeface="+mj-ea"/>
              </a:rPr>
              <a:t>个知识领域 （</a:t>
            </a:r>
            <a:r>
              <a:rPr lang="en-US" sz="2000" dirty="0">
                <a:solidFill>
                  <a:schemeClr val="tx2">
                    <a:lumMod val="90000"/>
                    <a:lumOff val="10000"/>
                  </a:schemeClr>
                </a:solidFill>
                <a:latin typeface="+mj-ea"/>
                <a:ea typeface="+mj-ea"/>
              </a:rPr>
              <a:t>Knowledge Area</a:t>
            </a:r>
            <a:r>
              <a:rPr lang="zh-CN" altLang="en-US" sz="2000" dirty="0">
                <a:solidFill>
                  <a:schemeClr val="tx2">
                    <a:lumMod val="90000"/>
                    <a:lumOff val="10000"/>
                  </a:schemeClr>
                </a:solidFill>
                <a:latin typeface="+mj-ea"/>
                <a:ea typeface="+mj-ea"/>
              </a:rPr>
              <a:t>，</a:t>
            </a:r>
            <a:r>
              <a:rPr lang="en-US" sz="2000" dirty="0">
                <a:solidFill>
                  <a:schemeClr val="tx2">
                    <a:lumMod val="90000"/>
                    <a:lumOff val="10000"/>
                  </a:schemeClr>
                </a:solidFill>
                <a:latin typeface="+mj-ea"/>
                <a:ea typeface="+mj-ea"/>
              </a:rPr>
              <a:t>KA</a:t>
            </a:r>
            <a:r>
              <a:rPr lang="zh-CN" altLang="en-US" sz="2000" dirty="0">
                <a:solidFill>
                  <a:schemeClr val="tx2">
                    <a:lumMod val="90000"/>
                    <a:lumOff val="10000"/>
                  </a:schemeClr>
                </a:solidFill>
                <a:latin typeface="+mj-ea"/>
                <a:ea typeface="+mj-ea"/>
              </a:rPr>
              <a:t>）</a:t>
            </a:r>
            <a:r>
              <a:rPr lang="zh-CN" altLang="en-US" sz="2000" dirty="0" smtClean="0">
                <a:solidFill>
                  <a:schemeClr val="tx2">
                    <a:lumMod val="90000"/>
                    <a:lumOff val="10000"/>
                  </a:schemeClr>
                </a:solidFill>
                <a:latin typeface="+mj-ea"/>
                <a:ea typeface="+mj-ea"/>
              </a:rPr>
              <a:t>：</a:t>
            </a:r>
            <a:endParaRPr lang="en-US" sz="2000" dirty="0">
              <a:solidFill>
                <a:schemeClr val="tx2">
                  <a:lumMod val="90000"/>
                  <a:lumOff val="10000"/>
                </a:schemeClr>
              </a:solidFill>
              <a:latin typeface="+mj-ea"/>
              <a:ea typeface="+mj-ea"/>
            </a:endParaRPr>
          </a:p>
        </p:txBody>
      </p:sp>
      <p:sp>
        <p:nvSpPr>
          <p:cNvPr id="4" name="文本框 3"/>
          <p:cNvSpPr txBox="1"/>
          <p:nvPr/>
        </p:nvSpPr>
        <p:spPr>
          <a:xfrm>
            <a:off x="4307306" y="2041988"/>
            <a:ext cx="4644189" cy="2554545"/>
          </a:xfrm>
          <a:prstGeom prst="rect">
            <a:avLst/>
          </a:prstGeom>
          <a:noFill/>
        </p:spPr>
        <p:txBody>
          <a:bodyPr wrap="square" rtlCol="0">
            <a:spAutoFit/>
          </a:bodyPr>
          <a:lstStyle/>
          <a:p>
            <a:pPr marL="457200" indent="-457200">
              <a:buClr>
                <a:schemeClr val="accent2"/>
              </a:buClr>
              <a:buFont typeface="+mj-lt"/>
              <a:buAutoNum type="arabicPeriod" startAt="7"/>
            </a:pPr>
            <a:r>
              <a:rPr lang="en-US" altLang="zh-CN" sz="2000" dirty="0">
                <a:solidFill>
                  <a:schemeClr val="tx2">
                    <a:lumMod val="90000"/>
                    <a:lumOff val="10000"/>
                  </a:schemeClr>
                </a:solidFill>
              </a:rPr>
              <a:t>Software Engineering Management</a:t>
            </a:r>
            <a:endParaRPr lang="en-US" altLang="zh-CN" sz="2000" dirty="0">
              <a:solidFill>
                <a:schemeClr val="tx2">
                  <a:lumMod val="90000"/>
                  <a:lumOff val="10000"/>
                </a:schemeClr>
              </a:solidFill>
            </a:endParaRPr>
          </a:p>
          <a:p>
            <a:pPr marL="457200" indent="-457200">
              <a:buClr>
                <a:schemeClr val="accent2"/>
              </a:buClr>
              <a:buFont typeface="+mj-lt"/>
              <a:buAutoNum type="arabicPeriod" startAt="7"/>
            </a:pPr>
            <a:r>
              <a:rPr lang="en-US" altLang="zh-CN" sz="2000" dirty="0">
                <a:solidFill>
                  <a:schemeClr val="tx2">
                    <a:lumMod val="90000"/>
                    <a:lumOff val="10000"/>
                  </a:schemeClr>
                </a:solidFill>
              </a:rPr>
              <a:t>Software Engineering Process</a:t>
            </a:r>
            <a:endParaRPr lang="en-US" altLang="zh-CN" sz="2000" dirty="0">
              <a:solidFill>
                <a:schemeClr val="tx2">
                  <a:lumMod val="90000"/>
                  <a:lumOff val="10000"/>
                </a:schemeClr>
              </a:solidFill>
            </a:endParaRPr>
          </a:p>
          <a:p>
            <a:pPr marL="457200" indent="-457200">
              <a:buClr>
                <a:schemeClr val="accent2"/>
              </a:buClr>
              <a:buFont typeface="+mj-lt"/>
              <a:buAutoNum type="arabicPeriod" startAt="7"/>
            </a:pPr>
            <a:r>
              <a:rPr lang="en-US" altLang="zh-CN" sz="2000" dirty="0">
                <a:solidFill>
                  <a:schemeClr val="tx2">
                    <a:lumMod val="90000"/>
                    <a:lumOff val="10000"/>
                  </a:schemeClr>
                </a:solidFill>
              </a:rPr>
              <a:t>Software Engineering Models and Methods</a:t>
            </a:r>
            <a:endParaRPr lang="en-US" altLang="zh-CN" sz="2000" dirty="0">
              <a:solidFill>
                <a:schemeClr val="tx2">
                  <a:lumMod val="90000"/>
                  <a:lumOff val="10000"/>
                </a:schemeClr>
              </a:solidFill>
            </a:endParaRPr>
          </a:p>
          <a:p>
            <a:pPr marL="457200" indent="-457200">
              <a:buClr>
                <a:schemeClr val="accent2"/>
              </a:buClr>
              <a:buFont typeface="+mj-lt"/>
              <a:buAutoNum type="arabicPeriod" startAt="7"/>
            </a:pPr>
            <a:r>
              <a:rPr lang="en-US" altLang="zh-CN" sz="2000" dirty="0">
                <a:solidFill>
                  <a:schemeClr val="tx2">
                    <a:lumMod val="90000"/>
                    <a:lumOff val="10000"/>
                  </a:schemeClr>
                </a:solidFill>
              </a:rPr>
              <a:t>Software Quality</a:t>
            </a:r>
            <a:endParaRPr lang="en-US" altLang="zh-CN" sz="2000" dirty="0">
              <a:solidFill>
                <a:schemeClr val="tx2">
                  <a:lumMod val="90000"/>
                  <a:lumOff val="10000"/>
                </a:schemeClr>
              </a:solidFill>
            </a:endParaRPr>
          </a:p>
          <a:p>
            <a:pPr marL="457200" indent="-457200">
              <a:buClr>
                <a:schemeClr val="accent2"/>
              </a:buClr>
              <a:buFont typeface="+mj-lt"/>
              <a:buAutoNum type="arabicPeriod" startAt="7"/>
            </a:pPr>
            <a:r>
              <a:rPr lang="en-US" altLang="zh-CN" sz="2000" dirty="0">
                <a:solidFill>
                  <a:schemeClr val="tx2">
                    <a:lumMod val="90000"/>
                    <a:lumOff val="10000"/>
                  </a:schemeClr>
                </a:solidFill>
              </a:rPr>
              <a:t>Software Engineering Professional Practice</a:t>
            </a:r>
            <a:endParaRPr lang="en-US" altLang="zh-CN" sz="2000" dirty="0">
              <a:solidFill>
                <a:schemeClr val="tx2">
                  <a:lumMod val="90000"/>
                  <a:lumOff val="10000"/>
                </a:schemeClr>
              </a:solidFill>
            </a:endParaRPr>
          </a:p>
          <a:p>
            <a:pPr marL="457200" indent="-457200">
              <a:buClr>
                <a:schemeClr val="accent2"/>
              </a:buClr>
              <a:buFont typeface="+mj-lt"/>
              <a:buAutoNum type="arabicPeriod" startAt="7"/>
            </a:pPr>
            <a:r>
              <a:rPr lang="en-US" altLang="zh-CN" sz="2000" dirty="0">
                <a:solidFill>
                  <a:schemeClr val="tx2">
                    <a:lumMod val="90000"/>
                    <a:lumOff val="10000"/>
                  </a:schemeClr>
                </a:solidFill>
              </a:rPr>
              <a:t>Software Engineering </a:t>
            </a:r>
            <a:r>
              <a:rPr lang="en-US" altLang="zh-CN" sz="2000" dirty="0" smtClean="0">
                <a:solidFill>
                  <a:schemeClr val="tx2">
                    <a:lumMod val="90000"/>
                    <a:lumOff val="10000"/>
                  </a:schemeClr>
                </a:solidFill>
              </a:rPr>
              <a:t>Economics</a:t>
            </a:r>
            <a:endParaRPr lang="en-US" altLang="zh-CN" sz="2000" dirty="0">
              <a:solidFill>
                <a:schemeClr val="tx2">
                  <a:lumMod val="90000"/>
                  <a:lumOff val="10000"/>
                </a:schemeClr>
              </a:solidFill>
            </a:endParaRPr>
          </a:p>
        </p:txBody>
      </p:sp>
      <p:sp>
        <p:nvSpPr>
          <p:cNvPr id="5" name="文本框 4"/>
          <p:cNvSpPr txBox="1"/>
          <p:nvPr/>
        </p:nvSpPr>
        <p:spPr>
          <a:xfrm>
            <a:off x="606898" y="2041988"/>
            <a:ext cx="4369387" cy="2439129"/>
          </a:xfrm>
          <a:prstGeom prst="rect">
            <a:avLst/>
          </a:prstGeom>
          <a:noFill/>
        </p:spPr>
        <p:txBody>
          <a:bodyPr wrap="square" rtlCol="0">
            <a:spAutoFit/>
          </a:bodyPr>
          <a:lstStyle/>
          <a:p>
            <a:pPr marL="457200" indent="-457200">
              <a:spcBef>
                <a:spcPts val="300"/>
              </a:spcBef>
              <a:buClr>
                <a:schemeClr val="accent2"/>
              </a:buClr>
              <a:buFont typeface="+mj-lt"/>
              <a:buAutoNum type="arabicPeriod"/>
            </a:pPr>
            <a:r>
              <a:rPr lang="en-US" altLang="zh-CN" sz="2000" dirty="0">
                <a:solidFill>
                  <a:schemeClr val="tx2">
                    <a:lumMod val="90000"/>
                    <a:lumOff val="10000"/>
                  </a:schemeClr>
                </a:solidFill>
              </a:rPr>
              <a:t>Software Requirements</a:t>
            </a:r>
            <a:endParaRPr lang="en-US" altLang="zh-CN" sz="2000" dirty="0">
              <a:solidFill>
                <a:schemeClr val="tx2">
                  <a:lumMod val="90000"/>
                  <a:lumOff val="10000"/>
                </a:schemeClr>
              </a:solidFill>
            </a:endParaRPr>
          </a:p>
          <a:p>
            <a:pPr marL="457200" indent="-457200">
              <a:spcBef>
                <a:spcPts val="300"/>
              </a:spcBef>
              <a:buClr>
                <a:schemeClr val="accent2"/>
              </a:buClr>
              <a:buFont typeface="+mj-lt"/>
              <a:buAutoNum type="arabicPeriod"/>
            </a:pPr>
            <a:r>
              <a:rPr lang="en-US" altLang="zh-CN" sz="2000" dirty="0">
                <a:solidFill>
                  <a:schemeClr val="tx2">
                    <a:lumMod val="90000"/>
                    <a:lumOff val="10000"/>
                  </a:schemeClr>
                </a:solidFill>
              </a:rPr>
              <a:t>Software Design</a:t>
            </a:r>
            <a:endParaRPr lang="en-US" altLang="zh-CN" sz="2000" dirty="0">
              <a:solidFill>
                <a:schemeClr val="tx2">
                  <a:lumMod val="90000"/>
                  <a:lumOff val="10000"/>
                </a:schemeClr>
              </a:solidFill>
            </a:endParaRPr>
          </a:p>
          <a:p>
            <a:pPr marL="457200" indent="-457200">
              <a:spcBef>
                <a:spcPts val="300"/>
              </a:spcBef>
              <a:buClr>
                <a:schemeClr val="accent2"/>
              </a:buClr>
              <a:buFont typeface="+mj-lt"/>
              <a:buAutoNum type="arabicPeriod"/>
            </a:pPr>
            <a:r>
              <a:rPr lang="en-US" altLang="zh-CN" sz="2000" dirty="0">
                <a:solidFill>
                  <a:schemeClr val="tx2">
                    <a:lumMod val="90000"/>
                    <a:lumOff val="10000"/>
                  </a:schemeClr>
                </a:solidFill>
              </a:rPr>
              <a:t>Software Construction</a:t>
            </a:r>
            <a:endParaRPr lang="en-US" altLang="zh-CN" sz="2000" dirty="0">
              <a:solidFill>
                <a:schemeClr val="tx2">
                  <a:lumMod val="90000"/>
                  <a:lumOff val="10000"/>
                </a:schemeClr>
              </a:solidFill>
            </a:endParaRPr>
          </a:p>
          <a:p>
            <a:pPr marL="457200" indent="-457200">
              <a:spcBef>
                <a:spcPts val="300"/>
              </a:spcBef>
              <a:buClr>
                <a:schemeClr val="accent2"/>
              </a:buClr>
              <a:buFont typeface="+mj-lt"/>
              <a:buAutoNum type="arabicPeriod"/>
            </a:pPr>
            <a:r>
              <a:rPr lang="en-US" altLang="zh-CN" sz="2000" dirty="0">
                <a:solidFill>
                  <a:schemeClr val="tx2">
                    <a:lumMod val="90000"/>
                    <a:lumOff val="10000"/>
                  </a:schemeClr>
                </a:solidFill>
              </a:rPr>
              <a:t>Software Testing</a:t>
            </a:r>
            <a:endParaRPr lang="en-US" altLang="zh-CN" sz="2000" dirty="0">
              <a:solidFill>
                <a:schemeClr val="tx2">
                  <a:lumMod val="90000"/>
                  <a:lumOff val="10000"/>
                </a:schemeClr>
              </a:solidFill>
            </a:endParaRPr>
          </a:p>
          <a:p>
            <a:pPr marL="457200" indent="-457200">
              <a:spcBef>
                <a:spcPts val="300"/>
              </a:spcBef>
              <a:buClr>
                <a:schemeClr val="accent2"/>
              </a:buClr>
              <a:buFont typeface="+mj-lt"/>
              <a:buAutoNum type="arabicPeriod"/>
            </a:pPr>
            <a:r>
              <a:rPr lang="en-US" altLang="zh-CN" sz="2000" dirty="0">
                <a:solidFill>
                  <a:schemeClr val="tx2">
                    <a:lumMod val="90000"/>
                    <a:lumOff val="10000"/>
                  </a:schemeClr>
                </a:solidFill>
              </a:rPr>
              <a:t>Software Maintenance</a:t>
            </a:r>
            <a:endParaRPr lang="en-US" altLang="zh-CN" sz="2000" dirty="0">
              <a:solidFill>
                <a:schemeClr val="tx2">
                  <a:lumMod val="90000"/>
                  <a:lumOff val="10000"/>
                </a:schemeClr>
              </a:solidFill>
            </a:endParaRPr>
          </a:p>
          <a:p>
            <a:pPr marL="457200" indent="-457200">
              <a:spcBef>
                <a:spcPts val="300"/>
              </a:spcBef>
              <a:buClr>
                <a:schemeClr val="accent2"/>
              </a:buClr>
              <a:buFont typeface="+mj-lt"/>
              <a:buAutoNum type="arabicPeriod"/>
            </a:pPr>
            <a:r>
              <a:rPr lang="en-US" altLang="zh-CN" sz="2000" dirty="0">
                <a:solidFill>
                  <a:schemeClr val="tx2">
                    <a:lumMod val="90000"/>
                    <a:lumOff val="10000"/>
                  </a:schemeClr>
                </a:solidFill>
              </a:rPr>
              <a:t>Software Configuration Management</a:t>
            </a:r>
            <a:endParaRPr lang="en-US" altLang="zh-CN" sz="2000" dirty="0">
              <a:solidFill>
                <a:schemeClr val="tx2">
                  <a:lumMod val="90000"/>
                  <a:lumOff val="10000"/>
                </a:schemeClr>
              </a:solidFill>
            </a:endParaRPr>
          </a:p>
        </p:txBody>
      </p:sp>
      <p:sp>
        <p:nvSpPr>
          <p:cNvPr id="6" name="日期占位符 5"/>
          <p:cNvSpPr>
            <a:spLocks noGrp="1"/>
          </p:cNvSpPr>
          <p:nvPr>
            <p:ph type="dt" sz="half" idx="10"/>
          </p:nvPr>
        </p:nvSpPr>
        <p:spPr/>
        <p:txBody>
          <a:bodyPr/>
          <a:lstStyle/>
          <a:p>
            <a:fld id="{04F0AB26-9472-42C1-BD70-D85BD0BCBEFD}" type="datetime1">
              <a:rPr lang="zh-CN" altLang="en-US" smtClean="0"/>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
        <p:nvSpPr>
          <p:cNvPr id="8" name="灯片编号占位符 7"/>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normAutofit/>
          </a:bodyPr>
          <a:lstStyle/>
          <a:p>
            <a:r>
              <a:rPr lang="zh-CN" altLang="en-US" b="1" cap="none" dirty="0" smtClean="0">
                <a:latin typeface="+mj-ea"/>
              </a:rPr>
              <a:t>软件工程</a:t>
            </a:r>
            <a:r>
              <a:rPr lang="zh-CN" altLang="en-US" b="1" cap="none" dirty="0">
                <a:latin typeface="+mj-ea"/>
              </a:rPr>
              <a:t>的特性</a:t>
            </a:r>
            <a:endParaRPr lang="zh-CN" altLang="en-US" b="1" cap="none" dirty="0">
              <a:latin typeface="+mj-ea"/>
            </a:endParaRPr>
          </a:p>
        </p:txBody>
      </p:sp>
      <p:sp>
        <p:nvSpPr>
          <p:cNvPr id="57348" name="Rectangle 4"/>
          <p:cNvSpPr>
            <a:spLocks noGrp="1" noChangeArrowheads="1"/>
          </p:cNvSpPr>
          <p:nvPr>
            <p:ph idx="1"/>
          </p:nvPr>
        </p:nvSpPr>
        <p:spPr bwMode="gray">
          <a:xfrm>
            <a:off x="3343531" y="920636"/>
            <a:ext cx="5779555" cy="3806854"/>
          </a:xfrm>
        </p:spPr>
        <p:txBody>
          <a:bodyPr>
            <a:noAutofit/>
          </a:bodyPr>
          <a:lstStyle/>
          <a:p>
            <a:pPr>
              <a:lnSpc>
                <a:spcPct val="100000"/>
              </a:lnSpc>
              <a:spcBef>
                <a:spcPts val="1200"/>
              </a:spcBef>
              <a:spcAft>
                <a:spcPts val="0"/>
              </a:spcAft>
            </a:pPr>
            <a:r>
              <a:rPr lang="zh-CN" altLang="en-US" sz="2200" dirty="0" smtClean="0">
                <a:effectLst/>
                <a:latin typeface="+mj-ea"/>
                <a:ea typeface="+mj-ea"/>
              </a:rPr>
              <a:t>关注</a:t>
            </a:r>
            <a:r>
              <a:rPr lang="zh-CN" altLang="en-US" sz="2200" dirty="0">
                <a:effectLst/>
                <a:latin typeface="+mj-ea"/>
                <a:ea typeface="+mj-ea"/>
              </a:rPr>
              <a:t>于大型程序的构造</a:t>
            </a:r>
            <a:endParaRPr lang="zh-CN" altLang="en-US" sz="2200" dirty="0">
              <a:effectLst/>
              <a:latin typeface="+mj-ea"/>
              <a:ea typeface="+mj-ea"/>
            </a:endParaRPr>
          </a:p>
          <a:p>
            <a:pPr>
              <a:lnSpc>
                <a:spcPct val="100000"/>
              </a:lnSpc>
              <a:spcBef>
                <a:spcPts val="1200"/>
              </a:spcBef>
              <a:spcAft>
                <a:spcPts val="0"/>
              </a:spcAft>
            </a:pPr>
            <a:r>
              <a:rPr lang="zh-CN" altLang="en-US" sz="2200" dirty="0" smtClean="0">
                <a:effectLst/>
                <a:latin typeface="+mj-ea"/>
                <a:ea typeface="+mj-ea"/>
              </a:rPr>
              <a:t>软件工程</a:t>
            </a:r>
            <a:r>
              <a:rPr lang="zh-CN" altLang="en-US" sz="2200" dirty="0">
                <a:effectLst/>
                <a:latin typeface="+mj-ea"/>
                <a:ea typeface="+mj-ea"/>
              </a:rPr>
              <a:t>的中心课题是控制复杂性</a:t>
            </a:r>
            <a:endParaRPr lang="zh-CN" altLang="en-US" sz="2200" dirty="0">
              <a:effectLst/>
              <a:latin typeface="+mj-ea"/>
              <a:ea typeface="+mj-ea"/>
            </a:endParaRPr>
          </a:p>
          <a:p>
            <a:pPr>
              <a:lnSpc>
                <a:spcPct val="100000"/>
              </a:lnSpc>
              <a:spcBef>
                <a:spcPts val="1200"/>
              </a:spcBef>
              <a:spcAft>
                <a:spcPts val="0"/>
              </a:spcAft>
            </a:pPr>
            <a:r>
              <a:rPr lang="zh-CN" altLang="en-US" sz="2200" dirty="0" smtClean="0">
                <a:effectLst/>
                <a:latin typeface="+mj-ea"/>
                <a:ea typeface="+mj-ea"/>
              </a:rPr>
              <a:t>软件</a:t>
            </a:r>
            <a:r>
              <a:rPr lang="zh-CN" altLang="en-US" sz="2200" dirty="0">
                <a:effectLst/>
                <a:latin typeface="+mj-ea"/>
                <a:ea typeface="+mj-ea"/>
              </a:rPr>
              <a:t>经常变化</a:t>
            </a:r>
            <a:endParaRPr lang="zh-CN" altLang="en-US" sz="2200" dirty="0">
              <a:effectLst/>
              <a:latin typeface="+mj-ea"/>
              <a:ea typeface="+mj-ea"/>
            </a:endParaRPr>
          </a:p>
          <a:p>
            <a:pPr>
              <a:lnSpc>
                <a:spcPct val="100000"/>
              </a:lnSpc>
              <a:spcBef>
                <a:spcPts val="1200"/>
              </a:spcBef>
              <a:spcAft>
                <a:spcPts val="0"/>
              </a:spcAft>
            </a:pPr>
            <a:r>
              <a:rPr lang="zh-CN" altLang="en-US" sz="2200" dirty="0" smtClean="0">
                <a:effectLst/>
                <a:latin typeface="+mj-ea"/>
                <a:ea typeface="+mj-ea"/>
              </a:rPr>
              <a:t>开发</a:t>
            </a:r>
            <a:r>
              <a:rPr lang="zh-CN" altLang="en-US" sz="2200" dirty="0">
                <a:effectLst/>
                <a:latin typeface="+mj-ea"/>
                <a:ea typeface="+mj-ea"/>
              </a:rPr>
              <a:t>软件的效率非常重要</a:t>
            </a:r>
            <a:endParaRPr lang="zh-CN" altLang="en-US" sz="2200" dirty="0">
              <a:effectLst/>
              <a:latin typeface="+mj-ea"/>
              <a:ea typeface="+mj-ea"/>
            </a:endParaRPr>
          </a:p>
          <a:p>
            <a:pPr>
              <a:lnSpc>
                <a:spcPct val="100000"/>
              </a:lnSpc>
              <a:spcBef>
                <a:spcPts val="1200"/>
              </a:spcBef>
              <a:spcAft>
                <a:spcPts val="0"/>
              </a:spcAft>
            </a:pPr>
            <a:r>
              <a:rPr lang="zh-CN" altLang="en-US" sz="2200" dirty="0" smtClean="0">
                <a:effectLst/>
                <a:latin typeface="+mj-ea"/>
                <a:ea typeface="+mj-ea"/>
              </a:rPr>
              <a:t>和谐</a:t>
            </a:r>
            <a:r>
              <a:rPr lang="zh-CN" altLang="en-US" sz="2200" dirty="0">
                <a:effectLst/>
                <a:latin typeface="+mj-ea"/>
                <a:ea typeface="+mj-ea"/>
              </a:rPr>
              <a:t>地合作是开发软件的关键</a:t>
            </a:r>
            <a:endParaRPr lang="zh-CN" altLang="en-US" sz="2200" dirty="0">
              <a:effectLst/>
              <a:latin typeface="+mj-ea"/>
              <a:ea typeface="+mj-ea"/>
            </a:endParaRPr>
          </a:p>
          <a:p>
            <a:pPr>
              <a:lnSpc>
                <a:spcPct val="100000"/>
              </a:lnSpc>
              <a:spcBef>
                <a:spcPts val="1200"/>
              </a:spcBef>
              <a:spcAft>
                <a:spcPts val="0"/>
              </a:spcAft>
            </a:pPr>
            <a:r>
              <a:rPr lang="zh-CN" altLang="en-US" sz="2200" dirty="0" smtClean="0">
                <a:effectLst/>
                <a:latin typeface="+mj-ea"/>
                <a:ea typeface="+mj-ea"/>
              </a:rPr>
              <a:t>软件</a:t>
            </a:r>
            <a:r>
              <a:rPr lang="zh-CN" altLang="en-US" sz="2200" dirty="0">
                <a:effectLst/>
                <a:latin typeface="+mj-ea"/>
                <a:ea typeface="+mj-ea"/>
              </a:rPr>
              <a:t>必须有效地支持它的用户</a:t>
            </a:r>
            <a:endParaRPr lang="zh-CN" altLang="en-US" sz="2200" dirty="0">
              <a:effectLst/>
              <a:latin typeface="+mj-ea"/>
              <a:ea typeface="+mj-ea"/>
            </a:endParaRPr>
          </a:p>
          <a:p>
            <a:pPr>
              <a:lnSpc>
                <a:spcPct val="100000"/>
              </a:lnSpc>
              <a:spcBef>
                <a:spcPts val="1200"/>
              </a:spcBef>
              <a:spcAft>
                <a:spcPts val="0"/>
              </a:spcAft>
            </a:pPr>
            <a:r>
              <a:rPr lang="zh-CN" altLang="en-US" sz="2200" dirty="0" smtClean="0">
                <a:effectLst/>
                <a:latin typeface="+mj-ea"/>
                <a:ea typeface="+mj-ea"/>
              </a:rPr>
              <a:t>在</a:t>
            </a:r>
            <a:r>
              <a:rPr lang="zh-CN" altLang="en-US" sz="2200" dirty="0">
                <a:effectLst/>
                <a:latin typeface="+mj-ea"/>
                <a:ea typeface="+mj-ea"/>
              </a:rPr>
              <a:t>软件工程领域中是由具有一种文化背景的人替具有另一种文化背景的人</a:t>
            </a:r>
            <a:endParaRPr lang="zh-CN" altLang="en-US" sz="2200" dirty="0">
              <a:effectLst/>
              <a:latin typeface="+mj-ea"/>
              <a:ea typeface="+mj-ea"/>
            </a:endParaRPr>
          </a:p>
        </p:txBody>
      </p:sp>
      <p:sp>
        <p:nvSpPr>
          <p:cNvPr id="7" name="灯片编号占位符 5"/>
          <p:cNvSpPr>
            <a:spLocks noGrp="1"/>
          </p:cNvSpPr>
          <p:nvPr>
            <p:ph type="sldNum" sz="quarter" idx="12"/>
          </p:nvPr>
        </p:nvSpPr>
        <p:spPr/>
        <p:txBody>
          <a:bodyPr/>
          <a:lstStyle/>
          <a:p>
            <a:fld id="{366B5892-A2D6-4C96-A8CA-4576F844AF13}" type="slidenum">
              <a:rPr lang="ko-KR" altLang="en-US"/>
            </a:fld>
            <a:endParaRPr lang="en-US" altLang="ko-KR"/>
          </a:p>
        </p:txBody>
      </p:sp>
      <p:grpSp>
        <p:nvGrpSpPr>
          <p:cNvPr id="2" name="组合 1"/>
          <p:cNvGrpSpPr/>
          <p:nvPr/>
        </p:nvGrpSpPr>
        <p:grpSpPr>
          <a:xfrm>
            <a:off x="494978" y="1767948"/>
            <a:ext cx="2465392" cy="2004489"/>
            <a:chOff x="530225" y="1663700"/>
            <a:chExt cx="4313238" cy="4286250"/>
          </a:xfrm>
        </p:grpSpPr>
        <p:sp>
          <p:nvSpPr>
            <p:cNvPr id="57349" name="AutoShape 5"/>
            <p:cNvSpPr>
              <a:spLocks noChangeArrowheads="1"/>
            </p:cNvSpPr>
            <p:nvPr/>
          </p:nvSpPr>
          <p:spPr bwMode="gray">
            <a:xfrm>
              <a:off x="530225" y="1663700"/>
              <a:ext cx="4313238" cy="4286250"/>
            </a:xfrm>
            <a:prstGeom prst="roundRect">
              <a:avLst>
                <a:gd name="adj" fmla="val 16667"/>
              </a:avLst>
            </a:prstGeom>
            <a:gradFill rotWithShape="1">
              <a:gsLst>
                <a:gs pos="0">
                  <a:srgbClr val="FFFFFF"/>
                </a:gs>
                <a:gs pos="7001">
                  <a:srgbClr val="E6E6E6"/>
                </a:gs>
                <a:gs pos="32001">
                  <a:srgbClr val="7D8496"/>
                </a:gs>
                <a:gs pos="47000">
                  <a:srgbClr val="E6E6E6"/>
                </a:gs>
                <a:gs pos="85001">
                  <a:srgbClr val="7D8496"/>
                </a:gs>
                <a:gs pos="100000">
                  <a:srgbClr val="E6E6E6"/>
                </a:gs>
              </a:gsLst>
              <a:path path="shape">
                <a:fillToRect l="50000" t="50000" r="50000" b="50000"/>
              </a:path>
            </a:gradFill>
            <a:ln w="76200">
              <a:noFill/>
              <a:round/>
            </a:ln>
            <a:effectLst/>
          </p:spPr>
          <p:txBody>
            <a:bodyPr wrap="none" anchor="ctr"/>
            <a:lstStyle/>
            <a:p>
              <a:endParaRPr lang="zh-CN" altLang="en-US"/>
            </a:p>
          </p:txBody>
        </p:sp>
        <p:sp>
          <p:nvSpPr>
            <p:cNvPr id="57350" name="AutoShape 6" descr="116_1652"/>
            <p:cNvSpPr>
              <a:spLocks noChangeArrowheads="1"/>
            </p:cNvSpPr>
            <p:nvPr/>
          </p:nvSpPr>
          <p:spPr bwMode="gray">
            <a:xfrm>
              <a:off x="622300" y="1736725"/>
              <a:ext cx="4124325" cy="4129088"/>
            </a:xfrm>
            <a:prstGeom prst="roundRect">
              <a:avLst>
                <a:gd name="adj" fmla="val 16667"/>
              </a:avLst>
            </a:prstGeom>
            <a:blipFill dpi="0" rotWithShape="1">
              <a:blip r:embed="rId1"/>
              <a:srcRect/>
              <a:stretch>
                <a:fillRect/>
              </a:stretch>
            </a:blipFill>
            <a:ln w="76200">
              <a:noFill/>
              <a:round/>
            </a:ln>
            <a:effectLst/>
          </p:spPr>
          <p:txBody>
            <a:bodyPr wrap="none" anchor="ctr"/>
            <a:lstStyle/>
            <a:p>
              <a:endParaRPr lang="zh-CN" altLang="en-US"/>
            </a:p>
          </p:txBody>
        </p:sp>
      </p:grpSp>
      <p:sp>
        <p:nvSpPr>
          <p:cNvPr id="8" name="日期占位符 5"/>
          <p:cNvSpPr>
            <a:spLocks noGrp="1"/>
          </p:cNvSpPr>
          <p:nvPr>
            <p:ph type="dt" sz="half" idx="10"/>
          </p:nvPr>
        </p:nvSpPr>
        <p:spPr>
          <a:xfrm>
            <a:off x="768096" y="4853028"/>
            <a:ext cx="1615607" cy="205740"/>
          </a:xfrm>
        </p:spPr>
        <p:txBody>
          <a:bodyPr/>
          <a:lstStyle/>
          <a:p>
            <a:fld id="{19CC2C91-8807-46EA-A655-40C3A72A1C02}" type="datetime1">
              <a:rPr lang="zh-CN" altLang="en-US" smtClean="0"/>
            </a:fld>
            <a:endParaRPr lang="zh-CN" altLang="en-US" dirty="0"/>
          </a:p>
        </p:txBody>
      </p:sp>
      <p:sp>
        <p:nvSpPr>
          <p:cNvPr id="9" name="页脚占位符 6"/>
          <p:cNvSpPr>
            <a:spLocks noGrp="1"/>
          </p:cNvSpPr>
          <p:nvPr>
            <p:ph type="ftr" sz="quarter" idx="11"/>
          </p:nvPr>
        </p:nvSpPr>
        <p:spPr>
          <a:xfrm>
            <a:off x="2383703" y="4853028"/>
            <a:ext cx="5674590" cy="205740"/>
          </a:xfrm>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前情回顾</a:t>
            </a:r>
            <a:endParaRPr lang="zh-CN" altLang="en-US" dirty="0"/>
          </a:p>
        </p:txBody>
      </p:sp>
      <p:sp>
        <p:nvSpPr>
          <p:cNvPr id="3" name="内容占位符 2"/>
          <p:cNvSpPr>
            <a:spLocks noGrp="1"/>
          </p:cNvSpPr>
          <p:nvPr>
            <p:ph idx="1"/>
          </p:nvPr>
        </p:nvSpPr>
        <p:spPr>
          <a:xfrm>
            <a:off x="1094321" y="1017271"/>
            <a:ext cx="7506609" cy="3520440"/>
          </a:xfrm>
        </p:spPr>
        <p:txBody>
          <a:bodyPr>
            <a:normAutofit fontScale="85000" lnSpcReduction="20000"/>
          </a:bodyPr>
          <a:lstStyle/>
          <a:p>
            <a:pPr>
              <a:lnSpc>
                <a:spcPct val="110000"/>
              </a:lnSpc>
            </a:pPr>
            <a:r>
              <a:rPr lang="zh-CN" altLang="en-US" dirty="0" smtClean="0"/>
              <a:t>课程介绍</a:t>
            </a:r>
            <a:endParaRPr lang="en-US" altLang="zh-CN" dirty="0" smtClean="0"/>
          </a:p>
          <a:p>
            <a:pPr>
              <a:lnSpc>
                <a:spcPct val="110000"/>
              </a:lnSpc>
            </a:pPr>
            <a:r>
              <a:rPr lang="zh-CN" altLang="en-US" dirty="0" smtClean="0"/>
              <a:t>软件的概念和特性</a:t>
            </a:r>
            <a:endParaRPr lang="en-US" altLang="zh-CN" dirty="0" smtClean="0"/>
          </a:p>
          <a:p>
            <a:pPr>
              <a:lnSpc>
                <a:spcPct val="110000"/>
              </a:lnSpc>
            </a:pPr>
            <a:r>
              <a:rPr lang="zh-CN" altLang="en-US" dirty="0" smtClean="0"/>
              <a:t>软件的发展历程</a:t>
            </a:r>
            <a:endParaRPr lang="en-US" altLang="zh-CN" dirty="0" smtClean="0"/>
          </a:p>
          <a:p>
            <a:pPr>
              <a:lnSpc>
                <a:spcPct val="110000"/>
              </a:lnSpc>
            </a:pPr>
            <a:r>
              <a:rPr lang="zh-CN" altLang="en-US" dirty="0" smtClean="0"/>
              <a:t>软件危机</a:t>
            </a:r>
            <a:endParaRPr lang="en-US" altLang="zh-CN" dirty="0" smtClean="0"/>
          </a:p>
          <a:p>
            <a:pPr>
              <a:lnSpc>
                <a:spcPct val="110000"/>
              </a:lnSpc>
            </a:pPr>
            <a:endParaRPr lang="en-US" altLang="zh-CN" dirty="0" smtClean="0"/>
          </a:p>
          <a:p>
            <a:pPr>
              <a:lnSpc>
                <a:spcPct val="110000"/>
              </a:lnSpc>
            </a:pPr>
            <a:r>
              <a:rPr lang="zh-CN" altLang="en-US" dirty="0" smtClean="0"/>
              <a:t>任务进展：</a:t>
            </a:r>
            <a:endParaRPr lang="en-US" altLang="zh-CN" dirty="0" smtClean="0"/>
          </a:p>
          <a:p>
            <a:pPr lvl="1">
              <a:lnSpc>
                <a:spcPct val="110000"/>
              </a:lnSpc>
            </a:pPr>
            <a:r>
              <a:rPr lang="zh-CN" altLang="en-US" dirty="0" smtClean="0"/>
              <a:t>组队分工</a:t>
            </a:r>
            <a:endParaRPr lang="en-US" altLang="zh-CN" dirty="0" smtClean="0"/>
          </a:p>
          <a:p>
            <a:pPr lvl="1">
              <a:lnSpc>
                <a:spcPct val="110000"/>
              </a:lnSpc>
            </a:pPr>
            <a:r>
              <a:rPr lang="zh-CN" altLang="en-US" dirty="0" smtClean="0"/>
              <a:t>确定课题</a:t>
            </a:r>
            <a:endParaRPr lang="zh-CN" altLang="en-US" dirty="0"/>
          </a:p>
        </p:txBody>
      </p:sp>
      <p:sp>
        <p:nvSpPr>
          <p:cNvPr id="4" name="日期占位符 3"/>
          <p:cNvSpPr>
            <a:spLocks noGrp="1"/>
          </p:cNvSpPr>
          <p:nvPr>
            <p:ph type="dt" sz="half" idx="10"/>
          </p:nvPr>
        </p:nvSpPr>
        <p:spPr/>
        <p:txBody>
          <a:bodyPr/>
          <a:lstStyle/>
          <a:p>
            <a:fld id="{7A38CC13-F115-49C4-BDBD-1B3691C87A4C}"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dirty="0"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grpSp>
        <p:nvGrpSpPr>
          <p:cNvPr id="7" name="组合 6"/>
          <p:cNvGrpSpPr/>
          <p:nvPr/>
        </p:nvGrpSpPr>
        <p:grpSpPr>
          <a:xfrm>
            <a:off x="6086763" y="1752183"/>
            <a:ext cx="1925810" cy="2177574"/>
            <a:chOff x="1516062" y="3403601"/>
            <a:chExt cx="2560638" cy="2846387"/>
          </a:xfrm>
          <a:solidFill>
            <a:schemeClr val="tx1">
              <a:lumMod val="65000"/>
              <a:lumOff val="35000"/>
            </a:schemeClr>
          </a:solidFill>
        </p:grpSpPr>
        <p:sp>
          <p:nvSpPr>
            <p:cNvPr id="8" name="Freeform 6"/>
            <p:cNvSpPr/>
            <p:nvPr/>
          </p:nvSpPr>
          <p:spPr bwMode="auto">
            <a:xfrm>
              <a:off x="1516062" y="3403601"/>
              <a:ext cx="2405063" cy="2846387"/>
            </a:xfrm>
            <a:custGeom>
              <a:avLst/>
              <a:gdLst>
                <a:gd name="T0" fmla="*/ 2572 w 2702"/>
                <a:gd name="T1" fmla="*/ 0 h 3200"/>
                <a:gd name="T2" fmla="*/ 2606 w 2702"/>
                <a:gd name="T3" fmla="*/ 11 h 3200"/>
                <a:gd name="T4" fmla="*/ 2700 w 2702"/>
                <a:gd name="T5" fmla="*/ 145 h 3200"/>
                <a:gd name="T6" fmla="*/ 2700 w 2702"/>
                <a:gd name="T7" fmla="*/ 885 h 3200"/>
                <a:gd name="T8" fmla="*/ 2699 w 2702"/>
                <a:gd name="T9" fmla="*/ 898 h 3200"/>
                <a:gd name="T10" fmla="*/ 2604 w 2702"/>
                <a:gd name="T11" fmla="*/ 803 h 3200"/>
                <a:gd name="T12" fmla="*/ 2601 w 2702"/>
                <a:gd name="T13" fmla="*/ 780 h 3200"/>
                <a:gd name="T14" fmla="*/ 2600 w 2702"/>
                <a:gd name="T15" fmla="*/ 164 h 3200"/>
                <a:gd name="T16" fmla="*/ 2536 w 2702"/>
                <a:gd name="T17" fmla="*/ 100 h 3200"/>
                <a:gd name="T18" fmla="*/ 164 w 2702"/>
                <a:gd name="T19" fmla="*/ 100 h 3200"/>
                <a:gd name="T20" fmla="*/ 100 w 2702"/>
                <a:gd name="T21" fmla="*/ 163 h 3200"/>
                <a:gd name="T22" fmla="*/ 100 w 2702"/>
                <a:gd name="T23" fmla="*/ 3037 h 3200"/>
                <a:gd name="T24" fmla="*/ 162 w 2702"/>
                <a:gd name="T25" fmla="*/ 3100 h 3200"/>
                <a:gd name="T26" fmla="*/ 2538 w 2702"/>
                <a:gd name="T27" fmla="*/ 3100 h 3200"/>
                <a:gd name="T28" fmla="*/ 2600 w 2702"/>
                <a:gd name="T29" fmla="*/ 3037 h 3200"/>
                <a:gd name="T30" fmla="*/ 2600 w 2702"/>
                <a:gd name="T31" fmla="*/ 1674 h 3200"/>
                <a:gd name="T32" fmla="*/ 2615 w 2702"/>
                <a:gd name="T33" fmla="*/ 1637 h 3200"/>
                <a:gd name="T34" fmla="*/ 2696 w 2702"/>
                <a:gd name="T35" fmla="*/ 1555 h 3200"/>
                <a:gd name="T36" fmla="*/ 2700 w 2702"/>
                <a:gd name="T37" fmla="*/ 1558 h 3200"/>
                <a:gd name="T38" fmla="*/ 2700 w 2702"/>
                <a:gd name="T39" fmla="*/ 1581 h 3200"/>
                <a:gd name="T40" fmla="*/ 2702 w 2702"/>
                <a:gd name="T41" fmla="*/ 3019 h 3200"/>
                <a:gd name="T42" fmla="*/ 2572 w 2702"/>
                <a:gd name="T43" fmla="*/ 3200 h 3200"/>
                <a:gd name="T44" fmla="*/ 128 w 2702"/>
                <a:gd name="T45" fmla="*/ 3200 h 3200"/>
                <a:gd name="T46" fmla="*/ 36 w 2702"/>
                <a:gd name="T47" fmla="*/ 3146 h 3200"/>
                <a:gd name="T48" fmla="*/ 0 w 2702"/>
                <a:gd name="T49" fmla="*/ 3072 h 3200"/>
                <a:gd name="T50" fmla="*/ 0 w 2702"/>
                <a:gd name="T51" fmla="*/ 128 h 3200"/>
                <a:gd name="T52" fmla="*/ 36 w 2702"/>
                <a:gd name="T53" fmla="*/ 54 h 3200"/>
                <a:gd name="T54" fmla="*/ 128 w 2702"/>
                <a:gd name="T55" fmla="*/ 0 h 3200"/>
                <a:gd name="T56" fmla="*/ 2572 w 2702"/>
                <a:gd name="T57"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2" h="3200">
                  <a:moveTo>
                    <a:pt x="2572" y="0"/>
                  </a:moveTo>
                  <a:cubicBezTo>
                    <a:pt x="2583" y="4"/>
                    <a:pt x="2595" y="6"/>
                    <a:pt x="2606" y="11"/>
                  </a:cubicBezTo>
                  <a:cubicBezTo>
                    <a:pt x="2664" y="37"/>
                    <a:pt x="2699" y="81"/>
                    <a:pt x="2700" y="145"/>
                  </a:cubicBezTo>
                  <a:cubicBezTo>
                    <a:pt x="2701" y="392"/>
                    <a:pt x="2700" y="639"/>
                    <a:pt x="2700" y="885"/>
                  </a:cubicBezTo>
                  <a:cubicBezTo>
                    <a:pt x="2700" y="888"/>
                    <a:pt x="2700" y="891"/>
                    <a:pt x="2699" y="898"/>
                  </a:cubicBezTo>
                  <a:cubicBezTo>
                    <a:pt x="2666" y="865"/>
                    <a:pt x="2634" y="834"/>
                    <a:pt x="2604" y="803"/>
                  </a:cubicBezTo>
                  <a:cubicBezTo>
                    <a:pt x="2600" y="798"/>
                    <a:pt x="2601" y="788"/>
                    <a:pt x="2601" y="780"/>
                  </a:cubicBezTo>
                  <a:cubicBezTo>
                    <a:pt x="2600" y="575"/>
                    <a:pt x="2600" y="370"/>
                    <a:pt x="2600" y="164"/>
                  </a:cubicBezTo>
                  <a:cubicBezTo>
                    <a:pt x="2600" y="115"/>
                    <a:pt x="2585" y="100"/>
                    <a:pt x="2536" y="100"/>
                  </a:cubicBezTo>
                  <a:cubicBezTo>
                    <a:pt x="1745" y="100"/>
                    <a:pt x="955" y="100"/>
                    <a:pt x="164" y="100"/>
                  </a:cubicBezTo>
                  <a:cubicBezTo>
                    <a:pt x="117" y="100"/>
                    <a:pt x="100" y="116"/>
                    <a:pt x="100" y="163"/>
                  </a:cubicBezTo>
                  <a:cubicBezTo>
                    <a:pt x="100" y="1121"/>
                    <a:pt x="100" y="2079"/>
                    <a:pt x="100" y="3037"/>
                  </a:cubicBezTo>
                  <a:cubicBezTo>
                    <a:pt x="100" y="3083"/>
                    <a:pt x="117" y="3100"/>
                    <a:pt x="162" y="3100"/>
                  </a:cubicBezTo>
                  <a:cubicBezTo>
                    <a:pt x="954" y="3100"/>
                    <a:pt x="1746" y="3100"/>
                    <a:pt x="2538" y="3100"/>
                  </a:cubicBezTo>
                  <a:cubicBezTo>
                    <a:pt x="2584" y="3100"/>
                    <a:pt x="2600" y="3084"/>
                    <a:pt x="2600" y="3037"/>
                  </a:cubicBezTo>
                  <a:cubicBezTo>
                    <a:pt x="2600" y="2583"/>
                    <a:pt x="2600" y="2128"/>
                    <a:pt x="2600" y="1674"/>
                  </a:cubicBezTo>
                  <a:cubicBezTo>
                    <a:pt x="2600" y="1658"/>
                    <a:pt x="2604" y="1647"/>
                    <a:pt x="2615" y="1637"/>
                  </a:cubicBezTo>
                  <a:cubicBezTo>
                    <a:pt x="2643" y="1610"/>
                    <a:pt x="2669" y="1582"/>
                    <a:pt x="2696" y="1555"/>
                  </a:cubicBezTo>
                  <a:cubicBezTo>
                    <a:pt x="2697" y="1556"/>
                    <a:pt x="2699" y="1557"/>
                    <a:pt x="2700" y="1558"/>
                  </a:cubicBezTo>
                  <a:cubicBezTo>
                    <a:pt x="2700" y="1565"/>
                    <a:pt x="2700" y="1573"/>
                    <a:pt x="2700" y="1581"/>
                  </a:cubicBezTo>
                  <a:cubicBezTo>
                    <a:pt x="2700" y="2060"/>
                    <a:pt x="2699" y="2539"/>
                    <a:pt x="2702" y="3019"/>
                  </a:cubicBezTo>
                  <a:cubicBezTo>
                    <a:pt x="2702" y="3120"/>
                    <a:pt x="2654" y="3182"/>
                    <a:pt x="2572" y="3200"/>
                  </a:cubicBezTo>
                  <a:cubicBezTo>
                    <a:pt x="1757" y="3200"/>
                    <a:pt x="943" y="3200"/>
                    <a:pt x="128" y="3200"/>
                  </a:cubicBezTo>
                  <a:cubicBezTo>
                    <a:pt x="92" y="3191"/>
                    <a:pt x="58" y="3177"/>
                    <a:pt x="36" y="3146"/>
                  </a:cubicBezTo>
                  <a:cubicBezTo>
                    <a:pt x="21" y="3123"/>
                    <a:pt x="12" y="3097"/>
                    <a:pt x="0" y="3072"/>
                  </a:cubicBezTo>
                  <a:cubicBezTo>
                    <a:pt x="0" y="2091"/>
                    <a:pt x="0" y="1109"/>
                    <a:pt x="0" y="128"/>
                  </a:cubicBezTo>
                  <a:cubicBezTo>
                    <a:pt x="12" y="103"/>
                    <a:pt x="21" y="77"/>
                    <a:pt x="36" y="54"/>
                  </a:cubicBezTo>
                  <a:cubicBezTo>
                    <a:pt x="58" y="23"/>
                    <a:pt x="92" y="9"/>
                    <a:pt x="128" y="0"/>
                  </a:cubicBezTo>
                  <a:cubicBezTo>
                    <a:pt x="943" y="0"/>
                    <a:pt x="1757" y="0"/>
                    <a:pt x="257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p:nvPr/>
          </p:nvSpPr>
          <p:spPr bwMode="auto">
            <a:xfrm>
              <a:off x="3448050" y="4132263"/>
              <a:ext cx="628650" cy="633412"/>
            </a:xfrm>
            <a:custGeom>
              <a:avLst/>
              <a:gdLst>
                <a:gd name="T0" fmla="*/ 706 w 706"/>
                <a:gd name="T1" fmla="*/ 410 h 714"/>
                <a:gd name="T2" fmla="*/ 682 w 706"/>
                <a:gd name="T3" fmla="*/ 441 h 714"/>
                <a:gd name="T4" fmla="*/ 441 w 706"/>
                <a:gd name="T5" fmla="*/ 681 h 714"/>
                <a:gd name="T6" fmla="*/ 357 w 706"/>
                <a:gd name="T7" fmla="*/ 682 h 714"/>
                <a:gd name="T8" fmla="*/ 31 w 706"/>
                <a:gd name="T9" fmla="*/ 356 h 714"/>
                <a:gd name="T10" fmla="*/ 31 w 706"/>
                <a:gd name="T11" fmla="*/ 274 h 714"/>
                <a:gd name="T12" fmla="*/ 274 w 706"/>
                <a:gd name="T13" fmla="*/ 31 h 714"/>
                <a:gd name="T14" fmla="*/ 357 w 706"/>
                <a:gd name="T15" fmla="*/ 32 h 714"/>
                <a:gd name="T16" fmla="*/ 677 w 706"/>
                <a:gd name="T17" fmla="*/ 351 h 714"/>
                <a:gd name="T18" fmla="*/ 706 w 706"/>
                <a:gd name="T19" fmla="*/ 386 h 714"/>
                <a:gd name="T20" fmla="*/ 706 w 706"/>
                <a:gd name="T21" fmla="*/ 41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6" h="714">
                  <a:moveTo>
                    <a:pt x="706" y="410"/>
                  </a:moveTo>
                  <a:cubicBezTo>
                    <a:pt x="698" y="420"/>
                    <a:pt x="691" y="432"/>
                    <a:pt x="682" y="441"/>
                  </a:cubicBezTo>
                  <a:cubicBezTo>
                    <a:pt x="602" y="521"/>
                    <a:pt x="522" y="601"/>
                    <a:pt x="441" y="681"/>
                  </a:cubicBezTo>
                  <a:cubicBezTo>
                    <a:pt x="409" y="714"/>
                    <a:pt x="389" y="714"/>
                    <a:pt x="357" y="682"/>
                  </a:cubicBezTo>
                  <a:cubicBezTo>
                    <a:pt x="248" y="573"/>
                    <a:pt x="139" y="465"/>
                    <a:pt x="31" y="356"/>
                  </a:cubicBezTo>
                  <a:cubicBezTo>
                    <a:pt x="0" y="326"/>
                    <a:pt x="0" y="305"/>
                    <a:pt x="31" y="274"/>
                  </a:cubicBezTo>
                  <a:cubicBezTo>
                    <a:pt x="112" y="193"/>
                    <a:pt x="193" y="112"/>
                    <a:pt x="274" y="31"/>
                  </a:cubicBezTo>
                  <a:cubicBezTo>
                    <a:pt x="305" y="0"/>
                    <a:pt x="326" y="0"/>
                    <a:pt x="357" y="32"/>
                  </a:cubicBezTo>
                  <a:cubicBezTo>
                    <a:pt x="464" y="138"/>
                    <a:pt x="570" y="245"/>
                    <a:pt x="677" y="351"/>
                  </a:cubicBezTo>
                  <a:cubicBezTo>
                    <a:pt x="687" y="362"/>
                    <a:pt x="696" y="374"/>
                    <a:pt x="706" y="386"/>
                  </a:cubicBezTo>
                  <a:cubicBezTo>
                    <a:pt x="706" y="394"/>
                    <a:pt x="706" y="402"/>
                    <a:pt x="706" y="410"/>
                  </a:cubicBezTo>
                  <a:close/>
                </a:path>
              </a:pathLst>
            </a:custGeom>
            <a:solidFill>
              <a:srgbClr val="FF94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0"/>
            <p:cNvSpPr/>
            <p:nvPr/>
          </p:nvSpPr>
          <p:spPr bwMode="auto">
            <a:xfrm>
              <a:off x="2587625" y="4483100"/>
              <a:ext cx="1139825" cy="1143000"/>
            </a:xfrm>
            <a:custGeom>
              <a:avLst/>
              <a:gdLst>
                <a:gd name="T0" fmla="*/ 1281 w 1281"/>
                <a:gd name="T1" fmla="*/ 396 h 1285"/>
                <a:gd name="T2" fmla="*/ 1267 w 1281"/>
                <a:gd name="T3" fmla="*/ 426 h 1285"/>
                <a:gd name="T4" fmla="*/ 1252 w 1281"/>
                <a:gd name="T5" fmla="*/ 442 h 1285"/>
                <a:gd name="T6" fmla="*/ 443 w 1281"/>
                <a:gd name="T7" fmla="*/ 1251 h 1285"/>
                <a:gd name="T8" fmla="*/ 356 w 1281"/>
                <a:gd name="T9" fmla="*/ 1251 h 1285"/>
                <a:gd name="T10" fmla="*/ 32 w 1281"/>
                <a:gd name="T11" fmla="*/ 927 h 1285"/>
                <a:gd name="T12" fmla="*/ 32 w 1281"/>
                <a:gd name="T13" fmla="*/ 844 h 1285"/>
                <a:gd name="T14" fmla="*/ 846 w 1281"/>
                <a:gd name="T15" fmla="*/ 30 h 1285"/>
                <a:gd name="T16" fmla="*/ 928 w 1281"/>
                <a:gd name="T17" fmla="*/ 30 h 1285"/>
                <a:gd name="T18" fmla="*/ 1256 w 1281"/>
                <a:gd name="T19" fmla="*/ 358 h 1285"/>
                <a:gd name="T20" fmla="*/ 1281 w 1281"/>
                <a:gd name="T21" fmla="*/ 396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1" h="1285">
                  <a:moveTo>
                    <a:pt x="1281" y="396"/>
                  </a:moveTo>
                  <a:cubicBezTo>
                    <a:pt x="1275" y="409"/>
                    <a:pt x="1272" y="418"/>
                    <a:pt x="1267" y="426"/>
                  </a:cubicBezTo>
                  <a:cubicBezTo>
                    <a:pt x="1263" y="432"/>
                    <a:pt x="1257" y="437"/>
                    <a:pt x="1252" y="442"/>
                  </a:cubicBezTo>
                  <a:cubicBezTo>
                    <a:pt x="982" y="712"/>
                    <a:pt x="712" y="981"/>
                    <a:pt x="443" y="1251"/>
                  </a:cubicBezTo>
                  <a:cubicBezTo>
                    <a:pt x="409" y="1285"/>
                    <a:pt x="390" y="1285"/>
                    <a:pt x="356" y="1251"/>
                  </a:cubicBezTo>
                  <a:cubicBezTo>
                    <a:pt x="248" y="1143"/>
                    <a:pt x="140" y="1035"/>
                    <a:pt x="32" y="927"/>
                  </a:cubicBezTo>
                  <a:cubicBezTo>
                    <a:pt x="0" y="895"/>
                    <a:pt x="0" y="876"/>
                    <a:pt x="32" y="844"/>
                  </a:cubicBezTo>
                  <a:cubicBezTo>
                    <a:pt x="303" y="573"/>
                    <a:pt x="575" y="301"/>
                    <a:pt x="846" y="30"/>
                  </a:cubicBezTo>
                  <a:cubicBezTo>
                    <a:pt x="876" y="0"/>
                    <a:pt x="898" y="0"/>
                    <a:pt x="928" y="30"/>
                  </a:cubicBezTo>
                  <a:cubicBezTo>
                    <a:pt x="1037" y="139"/>
                    <a:pt x="1147" y="248"/>
                    <a:pt x="1256" y="358"/>
                  </a:cubicBezTo>
                  <a:cubicBezTo>
                    <a:pt x="1266" y="369"/>
                    <a:pt x="1273" y="383"/>
                    <a:pt x="1281" y="39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1"/>
            <p:cNvSpPr/>
            <p:nvPr/>
          </p:nvSpPr>
          <p:spPr bwMode="auto">
            <a:xfrm>
              <a:off x="2332038" y="5340350"/>
              <a:ext cx="538163" cy="539750"/>
            </a:xfrm>
            <a:custGeom>
              <a:avLst/>
              <a:gdLst>
                <a:gd name="T0" fmla="*/ 21 w 604"/>
                <a:gd name="T1" fmla="*/ 606 h 606"/>
                <a:gd name="T2" fmla="*/ 1 w 604"/>
                <a:gd name="T3" fmla="*/ 584 h 606"/>
                <a:gd name="T4" fmla="*/ 8 w 604"/>
                <a:gd name="T5" fmla="*/ 561 h 606"/>
                <a:gd name="T6" fmla="*/ 183 w 604"/>
                <a:gd name="T7" fmla="*/ 35 h 606"/>
                <a:gd name="T8" fmla="*/ 231 w 604"/>
                <a:gd name="T9" fmla="*/ 23 h 606"/>
                <a:gd name="T10" fmla="*/ 581 w 604"/>
                <a:gd name="T11" fmla="*/ 374 h 606"/>
                <a:gd name="T12" fmla="*/ 569 w 604"/>
                <a:gd name="T13" fmla="*/ 425 h 606"/>
                <a:gd name="T14" fmla="*/ 35 w 604"/>
                <a:gd name="T15" fmla="*/ 602 h 606"/>
                <a:gd name="T16" fmla="*/ 21 w 604"/>
                <a:gd name="T1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606">
                  <a:moveTo>
                    <a:pt x="21" y="606"/>
                  </a:moveTo>
                  <a:cubicBezTo>
                    <a:pt x="5" y="606"/>
                    <a:pt x="0" y="596"/>
                    <a:pt x="1" y="584"/>
                  </a:cubicBezTo>
                  <a:cubicBezTo>
                    <a:pt x="2" y="576"/>
                    <a:pt x="5" y="568"/>
                    <a:pt x="8" y="561"/>
                  </a:cubicBezTo>
                  <a:cubicBezTo>
                    <a:pt x="66" y="385"/>
                    <a:pt x="124" y="210"/>
                    <a:pt x="183" y="35"/>
                  </a:cubicBezTo>
                  <a:cubicBezTo>
                    <a:pt x="193" y="3"/>
                    <a:pt x="207" y="0"/>
                    <a:pt x="231" y="23"/>
                  </a:cubicBezTo>
                  <a:cubicBezTo>
                    <a:pt x="348" y="140"/>
                    <a:pt x="464" y="257"/>
                    <a:pt x="581" y="374"/>
                  </a:cubicBezTo>
                  <a:cubicBezTo>
                    <a:pt x="604" y="397"/>
                    <a:pt x="600" y="415"/>
                    <a:pt x="569" y="425"/>
                  </a:cubicBezTo>
                  <a:cubicBezTo>
                    <a:pt x="391" y="484"/>
                    <a:pt x="213" y="543"/>
                    <a:pt x="35" y="602"/>
                  </a:cubicBezTo>
                  <a:cubicBezTo>
                    <a:pt x="30" y="604"/>
                    <a:pt x="25" y="605"/>
                    <a:pt x="21" y="6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2"/>
            <p:cNvSpPr/>
            <p:nvPr/>
          </p:nvSpPr>
          <p:spPr bwMode="auto">
            <a:xfrm>
              <a:off x="1990725" y="4032250"/>
              <a:ext cx="1454150" cy="42862"/>
            </a:xfrm>
            <a:custGeom>
              <a:avLst/>
              <a:gdLst>
                <a:gd name="T0" fmla="*/ 1634 w 1634"/>
                <a:gd name="T1" fmla="*/ 0 h 48"/>
                <a:gd name="T2" fmla="*/ 1634 w 1634"/>
                <a:gd name="T3" fmla="*/ 48 h 48"/>
                <a:gd name="T4" fmla="*/ 0 w 1634"/>
                <a:gd name="T5" fmla="*/ 48 h 48"/>
                <a:gd name="T6" fmla="*/ 0 w 1634"/>
                <a:gd name="T7" fmla="*/ 0 h 48"/>
                <a:gd name="T8" fmla="*/ 1634 w 1634"/>
                <a:gd name="T9" fmla="*/ 0 h 48"/>
              </a:gdLst>
              <a:ahLst/>
              <a:cxnLst>
                <a:cxn ang="0">
                  <a:pos x="T0" y="T1"/>
                </a:cxn>
                <a:cxn ang="0">
                  <a:pos x="T2" y="T3"/>
                </a:cxn>
                <a:cxn ang="0">
                  <a:pos x="T4" y="T5"/>
                </a:cxn>
                <a:cxn ang="0">
                  <a:pos x="T6" y="T7"/>
                </a:cxn>
                <a:cxn ang="0">
                  <a:pos x="T8" y="T9"/>
                </a:cxn>
              </a:cxnLst>
              <a:rect l="0" t="0" r="r" b="b"/>
              <a:pathLst>
                <a:path w="1634" h="48">
                  <a:moveTo>
                    <a:pt x="1634" y="0"/>
                  </a:moveTo>
                  <a:cubicBezTo>
                    <a:pt x="1634" y="17"/>
                    <a:pt x="1634" y="32"/>
                    <a:pt x="1634" y="48"/>
                  </a:cubicBezTo>
                  <a:cubicBezTo>
                    <a:pt x="1090" y="48"/>
                    <a:pt x="546" y="48"/>
                    <a:pt x="0" y="48"/>
                  </a:cubicBezTo>
                  <a:cubicBezTo>
                    <a:pt x="0" y="32"/>
                    <a:pt x="0" y="17"/>
                    <a:pt x="0" y="0"/>
                  </a:cubicBezTo>
                  <a:cubicBezTo>
                    <a:pt x="544" y="0"/>
                    <a:pt x="1088" y="0"/>
                    <a:pt x="16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3"/>
            <p:cNvSpPr/>
            <p:nvPr/>
          </p:nvSpPr>
          <p:spPr bwMode="auto">
            <a:xfrm>
              <a:off x="1992313" y="4548188"/>
              <a:ext cx="1184275" cy="44450"/>
            </a:xfrm>
            <a:custGeom>
              <a:avLst/>
              <a:gdLst>
                <a:gd name="T0" fmla="*/ 1331 w 1331"/>
                <a:gd name="T1" fmla="*/ 0 h 51"/>
                <a:gd name="T2" fmla="*/ 1245 w 1331"/>
                <a:gd name="T3" fmla="*/ 51 h 51"/>
                <a:gd name="T4" fmla="*/ 28 w 1331"/>
                <a:gd name="T5" fmla="*/ 50 h 51"/>
                <a:gd name="T6" fmla="*/ 0 w 1331"/>
                <a:gd name="T7" fmla="*/ 50 h 51"/>
                <a:gd name="T8" fmla="*/ 0 w 1331"/>
                <a:gd name="T9" fmla="*/ 0 h 51"/>
                <a:gd name="T10" fmla="*/ 1331 w 1331"/>
                <a:gd name="T11" fmla="*/ 0 h 51"/>
              </a:gdLst>
              <a:ahLst/>
              <a:cxnLst>
                <a:cxn ang="0">
                  <a:pos x="T0" y="T1"/>
                </a:cxn>
                <a:cxn ang="0">
                  <a:pos x="T2" y="T3"/>
                </a:cxn>
                <a:cxn ang="0">
                  <a:pos x="T4" y="T5"/>
                </a:cxn>
                <a:cxn ang="0">
                  <a:pos x="T6" y="T7"/>
                </a:cxn>
                <a:cxn ang="0">
                  <a:pos x="T8" y="T9"/>
                </a:cxn>
                <a:cxn ang="0">
                  <a:pos x="T10" y="T11"/>
                </a:cxn>
              </a:cxnLst>
              <a:rect l="0" t="0" r="r" b="b"/>
              <a:pathLst>
                <a:path w="1331" h="51">
                  <a:moveTo>
                    <a:pt x="1331" y="0"/>
                  </a:moveTo>
                  <a:cubicBezTo>
                    <a:pt x="1304" y="25"/>
                    <a:pt x="1287" y="51"/>
                    <a:pt x="1245" y="51"/>
                  </a:cubicBezTo>
                  <a:cubicBezTo>
                    <a:pt x="839" y="49"/>
                    <a:pt x="433" y="50"/>
                    <a:pt x="28" y="50"/>
                  </a:cubicBezTo>
                  <a:cubicBezTo>
                    <a:pt x="19" y="50"/>
                    <a:pt x="10" y="50"/>
                    <a:pt x="0" y="50"/>
                  </a:cubicBezTo>
                  <a:cubicBezTo>
                    <a:pt x="0" y="33"/>
                    <a:pt x="0" y="17"/>
                    <a:pt x="0" y="0"/>
                  </a:cubicBezTo>
                  <a:cubicBezTo>
                    <a:pt x="442" y="0"/>
                    <a:pt x="884" y="0"/>
                    <a:pt x="133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4"/>
            <p:cNvSpPr/>
            <p:nvPr/>
          </p:nvSpPr>
          <p:spPr bwMode="auto">
            <a:xfrm>
              <a:off x="1990725" y="5062538"/>
              <a:ext cx="668338" cy="44450"/>
            </a:xfrm>
            <a:custGeom>
              <a:avLst/>
              <a:gdLst>
                <a:gd name="T0" fmla="*/ 751 w 751"/>
                <a:gd name="T1" fmla="*/ 4 h 49"/>
                <a:gd name="T2" fmla="*/ 710 w 751"/>
                <a:gd name="T3" fmla="*/ 42 h 49"/>
                <a:gd name="T4" fmla="*/ 692 w 751"/>
                <a:gd name="T5" fmla="*/ 49 h 49"/>
                <a:gd name="T6" fmla="*/ 11 w 751"/>
                <a:gd name="T7" fmla="*/ 49 h 49"/>
                <a:gd name="T8" fmla="*/ 0 w 751"/>
                <a:gd name="T9" fmla="*/ 48 h 49"/>
                <a:gd name="T10" fmla="*/ 0 w 751"/>
                <a:gd name="T11" fmla="*/ 0 h 49"/>
                <a:gd name="T12" fmla="*/ 748 w 751"/>
                <a:gd name="T13" fmla="*/ 0 h 49"/>
                <a:gd name="T14" fmla="*/ 751 w 751"/>
                <a:gd name="T15" fmla="*/ 4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1" h="49">
                  <a:moveTo>
                    <a:pt x="751" y="4"/>
                  </a:moveTo>
                  <a:cubicBezTo>
                    <a:pt x="737" y="17"/>
                    <a:pt x="724" y="30"/>
                    <a:pt x="710" y="42"/>
                  </a:cubicBezTo>
                  <a:cubicBezTo>
                    <a:pt x="705" y="46"/>
                    <a:pt x="698" y="49"/>
                    <a:pt x="692" y="49"/>
                  </a:cubicBezTo>
                  <a:cubicBezTo>
                    <a:pt x="465" y="49"/>
                    <a:pt x="238" y="49"/>
                    <a:pt x="11" y="49"/>
                  </a:cubicBezTo>
                  <a:cubicBezTo>
                    <a:pt x="8" y="49"/>
                    <a:pt x="4" y="48"/>
                    <a:pt x="0" y="48"/>
                  </a:cubicBezTo>
                  <a:cubicBezTo>
                    <a:pt x="0" y="32"/>
                    <a:pt x="0" y="17"/>
                    <a:pt x="0" y="0"/>
                  </a:cubicBezTo>
                  <a:cubicBezTo>
                    <a:pt x="250" y="0"/>
                    <a:pt x="499" y="0"/>
                    <a:pt x="748" y="0"/>
                  </a:cubicBezTo>
                  <a:cubicBezTo>
                    <a:pt x="749" y="2"/>
                    <a:pt x="750" y="3"/>
                    <a:pt x="7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5"/>
            <p:cNvSpPr/>
            <p:nvPr/>
          </p:nvSpPr>
          <p:spPr bwMode="auto">
            <a:xfrm>
              <a:off x="3081338" y="5575300"/>
              <a:ext cx="363538" cy="46037"/>
            </a:xfrm>
            <a:custGeom>
              <a:avLst/>
              <a:gdLst>
                <a:gd name="T0" fmla="*/ 0 w 407"/>
                <a:gd name="T1" fmla="*/ 52 h 52"/>
                <a:gd name="T2" fmla="*/ 86 w 407"/>
                <a:gd name="T3" fmla="*/ 1 h 52"/>
                <a:gd name="T4" fmla="*/ 384 w 407"/>
                <a:gd name="T5" fmla="*/ 3 h 52"/>
                <a:gd name="T6" fmla="*/ 407 w 407"/>
                <a:gd name="T7" fmla="*/ 3 h 52"/>
                <a:gd name="T8" fmla="*/ 407 w 407"/>
                <a:gd name="T9" fmla="*/ 52 h 52"/>
                <a:gd name="T10" fmla="*/ 0 w 407"/>
                <a:gd name="T11" fmla="*/ 52 h 52"/>
              </a:gdLst>
              <a:ahLst/>
              <a:cxnLst>
                <a:cxn ang="0">
                  <a:pos x="T0" y="T1"/>
                </a:cxn>
                <a:cxn ang="0">
                  <a:pos x="T2" y="T3"/>
                </a:cxn>
                <a:cxn ang="0">
                  <a:pos x="T4" y="T5"/>
                </a:cxn>
                <a:cxn ang="0">
                  <a:pos x="T6" y="T7"/>
                </a:cxn>
                <a:cxn ang="0">
                  <a:pos x="T8" y="T9"/>
                </a:cxn>
                <a:cxn ang="0">
                  <a:pos x="T10" y="T11"/>
                </a:cxn>
              </a:cxnLst>
              <a:rect l="0" t="0" r="r" b="b"/>
              <a:pathLst>
                <a:path w="407" h="52">
                  <a:moveTo>
                    <a:pt x="0" y="52"/>
                  </a:moveTo>
                  <a:cubicBezTo>
                    <a:pt x="26" y="26"/>
                    <a:pt x="43" y="0"/>
                    <a:pt x="86" y="1"/>
                  </a:cubicBezTo>
                  <a:cubicBezTo>
                    <a:pt x="185" y="6"/>
                    <a:pt x="285" y="3"/>
                    <a:pt x="384" y="3"/>
                  </a:cubicBezTo>
                  <a:cubicBezTo>
                    <a:pt x="391" y="3"/>
                    <a:pt x="398" y="3"/>
                    <a:pt x="407" y="3"/>
                  </a:cubicBezTo>
                  <a:cubicBezTo>
                    <a:pt x="407" y="19"/>
                    <a:pt x="407" y="35"/>
                    <a:pt x="407" y="52"/>
                  </a:cubicBezTo>
                  <a:cubicBezTo>
                    <a:pt x="273" y="52"/>
                    <a:pt x="139" y="52"/>
                    <a:pt x="0"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6"/>
            <p:cNvSpPr/>
            <p:nvPr/>
          </p:nvSpPr>
          <p:spPr bwMode="auto">
            <a:xfrm>
              <a:off x="1990725" y="5578475"/>
              <a:ext cx="339725" cy="44450"/>
            </a:xfrm>
            <a:custGeom>
              <a:avLst/>
              <a:gdLst>
                <a:gd name="T0" fmla="*/ 0 w 381"/>
                <a:gd name="T1" fmla="*/ 49 h 49"/>
                <a:gd name="T2" fmla="*/ 0 w 381"/>
                <a:gd name="T3" fmla="*/ 0 h 49"/>
                <a:gd name="T4" fmla="*/ 381 w 381"/>
                <a:gd name="T5" fmla="*/ 0 h 49"/>
                <a:gd name="T6" fmla="*/ 367 w 381"/>
                <a:gd name="T7" fmla="*/ 43 h 49"/>
                <a:gd name="T8" fmla="*/ 356 w 381"/>
                <a:gd name="T9" fmla="*/ 49 h 49"/>
                <a:gd name="T10" fmla="*/ 0 w 381"/>
                <a:gd name="T11" fmla="*/ 49 h 49"/>
              </a:gdLst>
              <a:ahLst/>
              <a:cxnLst>
                <a:cxn ang="0">
                  <a:pos x="T0" y="T1"/>
                </a:cxn>
                <a:cxn ang="0">
                  <a:pos x="T2" y="T3"/>
                </a:cxn>
                <a:cxn ang="0">
                  <a:pos x="T4" y="T5"/>
                </a:cxn>
                <a:cxn ang="0">
                  <a:pos x="T6" y="T7"/>
                </a:cxn>
                <a:cxn ang="0">
                  <a:pos x="T8" y="T9"/>
                </a:cxn>
                <a:cxn ang="0">
                  <a:pos x="T10" y="T11"/>
                </a:cxn>
              </a:cxnLst>
              <a:rect l="0" t="0" r="r" b="b"/>
              <a:pathLst>
                <a:path w="381" h="49">
                  <a:moveTo>
                    <a:pt x="0" y="49"/>
                  </a:moveTo>
                  <a:cubicBezTo>
                    <a:pt x="0" y="32"/>
                    <a:pt x="0" y="17"/>
                    <a:pt x="0" y="0"/>
                  </a:cubicBezTo>
                  <a:cubicBezTo>
                    <a:pt x="126" y="0"/>
                    <a:pt x="252" y="0"/>
                    <a:pt x="381" y="0"/>
                  </a:cubicBezTo>
                  <a:cubicBezTo>
                    <a:pt x="376" y="15"/>
                    <a:pt x="372" y="29"/>
                    <a:pt x="367" y="43"/>
                  </a:cubicBezTo>
                  <a:cubicBezTo>
                    <a:pt x="366" y="46"/>
                    <a:pt x="360" y="49"/>
                    <a:pt x="356" y="49"/>
                  </a:cubicBezTo>
                  <a:cubicBezTo>
                    <a:pt x="238" y="49"/>
                    <a:pt x="120" y="49"/>
                    <a:pt x="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up)">
                                      <p:cBhvr>
                                        <p:cTn id="7" dur="500"/>
                                        <p:tgtEl>
                                          <p:spTgt spid="3">
                                            <p:txEl>
                                              <p:pRg st="5" end="5"/>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up)">
                                      <p:cBhvr>
                                        <p:cTn id="10" dur="500"/>
                                        <p:tgtEl>
                                          <p:spTgt spid="3">
                                            <p:txEl>
                                              <p:pRg st="6" end="6"/>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up)">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1"/>
          <a:stretch>
            <a:fillRect/>
          </a:stretch>
        </p:blipFill>
        <p:spPr>
          <a:xfrm>
            <a:off x="1143000" y="954186"/>
            <a:ext cx="6858000" cy="3467420"/>
          </a:xfrm>
          <a:prstGeom prst="rect">
            <a:avLst/>
          </a:prstGeom>
        </p:spPr>
      </p:pic>
      <p:sp>
        <p:nvSpPr>
          <p:cNvPr id="2" name="日期占位符 1"/>
          <p:cNvSpPr>
            <a:spLocks noGrp="1"/>
          </p:cNvSpPr>
          <p:nvPr>
            <p:ph type="dt" sz="half" idx="10"/>
          </p:nvPr>
        </p:nvSpPr>
        <p:spPr/>
        <p:txBody>
          <a:bodyPr/>
          <a:lstStyle/>
          <a:p>
            <a:fld id="{E72D37B2-D947-4DCA-8DB3-6AF2E4FEDD17}" type="datetime1">
              <a:rPr lang="zh-CN" altLang="en-US" smtClean="0"/>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F528F39D-B5E5-4CA7-906C-979D5A62978D}" type="slidenum">
              <a:rPr lang="zh-CN" altLang="en-US" smtClean="0"/>
            </a:fld>
            <a:endParaRPr lang="zh-CN" altLang="en-US"/>
          </a:p>
        </p:txBody>
      </p:sp>
      <p:sp>
        <p:nvSpPr>
          <p:cNvPr id="5" name="标题 4"/>
          <p:cNvSpPr>
            <a:spLocks noGrp="1"/>
          </p:cNvSpPr>
          <p:nvPr>
            <p:ph type="title"/>
          </p:nvPr>
        </p:nvSpPr>
        <p:spPr/>
        <p:txBody>
          <a:bodyPr/>
          <a:lstStyle/>
          <a:p>
            <a:r>
              <a:rPr lang="zh-CN" altLang="en-US" dirty="0" smtClean="0"/>
              <a:t>软件工程的知识领域</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2700" dirty="0">
                <a:latin typeface="+mj-ea"/>
              </a:rPr>
              <a:t>软件工程的知识体系</a:t>
            </a:r>
            <a:endParaRPr lang="en-US" sz="2700" dirty="0">
              <a:latin typeface="+mj-ea"/>
            </a:endParaRPr>
          </a:p>
        </p:txBody>
      </p:sp>
      <p:sp>
        <p:nvSpPr>
          <p:cNvPr id="3" name="Content Placeholder 2"/>
          <p:cNvSpPr>
            <a:spLocks noGrp="1"/>
          </p:cNvSpPr>
          <p:nvPr>
            <p:ph idx="1"/>
          </p:nvPr>
        </p:nvSpPr>
        <p:spPr>
          <a:xfrm>
            <a:off x="279455" y="1423583"/>
            <a:ext cx="2592887" cy="3139141"/>
          </a:xfrm>
        </p:spPr>
        <p:txBody>
          <a:bodyPr>
            <a:noAutofit/>
          </a:bodyPr>
          <a:lstStyle/>
          <a:p>
            <a:pPr algn="just">
              <a:lnSpc>
                <a:spcPct val="100000"/>
              </a:lnSpc>
            </a:pPr>
            <a:r>
              <a:rPr lang="zh-CN" altLang="zh-CN" sz="2000" b="1" dirty="0">
                <a:solidFill>
                  <a:srgbClr val="C00000"/>
                </a:solidFill>
              </a:rPr>
              <a:t>软件需求</a:t>
            </a:r>
            <a:r>
              <a:rPr lang="zh-CN" altLang="zh-CN" sz="2000" dirty="0"/>
              <a:t>是为解决特定问题而必须由被开发的软件展示的特性。可进一步分为</a:t>
            </a:r>
            <a:r>
              <a:rPr lang="en-US" altLang="zh-CN" sz="2000" dirty="0"/>
              <a:t>7</a:t>
            </a:r>
            <a:r>
              <a:rPr lang="zh-CN" altLang="zh-CN" sz="2000" dirty="0"/>
              <a:t>个子</a:t>
            </a:r>
            <a:r>
              <a:rPr lang="zh-CN" altLang="zh-CN" sz="2000" dirty="0" smtClean="0"/>
              <a:t>领域。</a:t>
            </a:r>
            <a:endParaRPr lang="zh-CN" altLang="zh-CN" sz="2000" dirty="0"/>
          </a:p>
        </p:txBody>
      </p:sp>
      <p:pic>
        <p:nvPicPr>
          <p:cNvPr id="4098" name="图片 4" descr="010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31299" y="741231"/>
            <a:ext cx="5999581" cy="411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3"/>
          <p:cNvSpPr>
            <a:spLocks noGrp="1"/>
          </p:cNvSpPr>
          <p:nvPr>
            <p:ph type="dt" sz="half" idx="10"/>
          </p:nvPr>
        </p:nvSpPr>
        <p:spPr/>
        <p:txBody>
          <a:bodyPr/>
          <a:lstStyle/>
          <a:p>
            <a:fld id="{35EA455E-F7AD-424D-956D-E9CF5D14167C}"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2700" dirty="0">
                <a:latin typeface="+mj-ea"/>
              </a:rPr>
              <a:t>软件工程的知识体系</a:t>
            </a:r>
            <a:endParaRPr lang="en-US" sz="2700" dirty="0">
              <a:latin typeface="+mj-ea"/>
            </a:endParaRPr>
          </a:p>
        </p:txBody>
      </p:sp>
      <p:sp>
        <p:nvSpPr>
          <p:cNvPr id="3" name="Content Placeholder 2"/>
          <p:cNvSpPr>
            <a:spLocks noGrp="1"/>
          </p:cNvSpPr>
          <p:nvPr>
            <p:ph idx="1"/>
          </p:nvPr>
        </p:nvSpPr>
        <p:spPr>
          <a:xfrm>
            <a:off x="216954" y="1463040"/>
            <a:ext cx="2050258" cy="3221694"/>
          </a:xfrm>
        </p:spPr>
        <p:txBody>
          <a:bodyPr>
            <a:noAutofit/>
          </a:bodyPr>
          <a:lstStyle/>
          <a:p>
            <a:pPr algn="just"/>
            <a:r>
              <a:rPr lang="zh-CN" altLang="zh-CN" sz="2000" dirty="0">
                <a:latin typeface="+mj-ea"/>
                <a:ea typeface="+mj-ea"/>
              </a:rPr>
              <a:t>定义一个系统或组件的体系结构、组件、接口和其他特征的过程，以及这个过程的结果被称为</a:t>
            </a:r>
            <a:r>
              <a:rPr lang="zh-CN" altLang="zh-CN" sz="2000" b="1" dirty="0">
                <a:solidFill>
                  <a:srgbClr val="C00000"/>
                </a:solidFill>
                <a:latin typeface="+mj-ea"/>
                <a:ea typeface="+mj-ea"/>
              </a:rPr>
              <a:t>软件设计</a:t>
            </a:r>
            <a:r>
              <a:rPr lang="zh-CN" altLang="zh-CN" sz="2000" dirty="0">
                <a:latin typeface="+mj-ea"/>
                <a:ea typeface="+mj-ea"/>
              </a:rPr>
              <a:t>。软件设计包含</a:t>
            </a:r>
            <a:r>
              <a:rPr lang="en-US" altLang="zh-CN" sz="2000" dirty="0">
                <a:latin typeface="+mj-ea"/>
                <a:ea typeface="+mj-ea"/>
              </a:rPr>
              <a:t>6</a:t>
            </a:r>
            <a:r>
              <a:rPr lang="zh-CN" altLang="zh-CN" sz="2000" dirty="0">
                <a:latin typeface="+mj-ea"/>
                <a:ea typeface="+mj-ea"/>
              </a:rPr>
              <a:t>个子</a:t>
            </a:r>
            <a:r>
              <a:rPr lang="zh-CN" altLang="zh-CN" sz="2000" dirty="0" smtClean="0">
                <a:latin typeface="+mj-ea"/>
                <a:ea typeface="+mj-ea"/>
              </a:rPr>
              <a:t>领域。</a:t>
            </a:r>
            <a:endParaRPr lang="zh-CN" altLang="zh-CN" sz="2000" dirty="0">
              <a:latin typeface="+mj-ea"/>
              <a:ea typeface="+mj-ea"/>
            </a:endParaRPr>
          </a:p>
        </p:txBody>
      </p:sp>
      <p:pic>
        <p:nvPicPr>
          <p:cNvPr id="5122" name="图片 5" descr="010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36663" y="1122389"/>
            <a:ext cx="6591999" cy="345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3"/>
          <p:cNvSpPr>
            <a:spLocks noGrp="1"/>
          </p:cNvSpPr>
          <p:nvPr>
            <p:ph type="dt" sz="half" idx="10"/>
          </p:nvPr>
        </p:nvSpPr>
        <p:spPr/>
        <p:txBody>
          <a:bodyPr/>
          <a:lstStyle/>
          <a:p>
            <a:fld id="{71EB30EA-5CD6-4207-B39B-8A728E940CFC}"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2700" dirty="0">
                <a:latin typeface="+mj-ea"/>
              </a:rPr>
              <a:t>软件工程的知识体系</a:t>
            </a:r>
            <a:endParaRPr lang="en-US" sz="2700" dirty="0">
              <a:latin typeface="+mj-ea"/>
            </a:endParaRPr>
          </a:p>
        </p:txBody>
      </p:sp>
      <p:sp>
        <p:nvSpPr>
          <p:cNvPr id="3" name="Content Placeholder 2"/>
          <p:cNvSpPr>
            <a:spLocks noGrp="1"/>
          </p:cNvSpPr>
          <p:nvPr>
            <p:ph idx="1"/>
          </p:nvPr>
        </p:nvSpPr>
        <p:spPr>
          <a:xfrm>
            <a:off x="441043" y="1510137"/>
            <a:ext cx="2751716" cy="2999232"/>
          </a:xfrm>
        </p:spPr>
        <p:txBody>
          <a:bodyPr>
            <a:noAutofit/>
          </a:bodyPr>
          <a:lstStyle/>
          <a:p>
            <a:pPr algn="just">
              <a:lnSpc>
                <a:spcPct val="100000"/>
              </a:lnSpc>
            </a:pPr>
            <a:r>
              <a:rPr lang="zh-CN" altLang="zh-CN" sz="2000" b="1" dirty="0">
                <a:solidFill>
                  <a:srgbClr val="C00000"/>
                </a:solidFill>
                <a:latin typeface="+mj-ea"/>
                <a:ea typeface="+mj-ea"/>
              </a:rPr>
              <a:t>软件构造</a:t>
            </a:r>
            <a:r>
              <a:rPr lang="zh-CN" altLang="zh-CN" sz="2000" dirty="0">
                <a:latin typeface="+mj-ea"/>
                <a:ea typeface="+mj-ea"/>
              </a:rPr>
              <a:t>是指通过编码、验证、单元测试、集成测试和调试的组合，详细地创建可工作的和有意义的软件的过程。软件构造知识域包含</a:t>
            </a:r>
            <a:r>
              <a:rPr lang="en-US" altLang="zh-CN" sz="2000" dirty="0">
                <a:latin typeface="+mj-ea"/>
                <a:ea typeface="+mj-ea"/>
              </a:rPr>
              <a:t>3</a:t>
            </a:r>
            <a:r>
              <a:rPr lang="zh-CN" altLang="zh-CN" sz="2000" dirty="0">
                <a:latin typeface="+mj-ea"/>
                <a:ea typeface="+mj-ea"/>
              </a:rPr>
              <a:t>个子</a:t>
            </a:r>
            <a:r>
              <a:rPr lang="zh-CN" altLang="zh-CN" sz="2000" dirty="0" smtClean="0">
                <a:latin typeface="+mj-ea"/>
                <a:ea typeface="+mj-ea"/>
              </a:rPr>
              <a:t>领域。</a:t>
            </a:r>
            <a:endParaRPr lang="zh-CN" altLang="zh-CN" sz="2000" dirty="0">
              <a:latin typeface="+mj-ea"/>
              <a:ea typeface="+mj-ea"/>
            </a:endParaRPr>
          </a:p>
        </p:txBody>
      </p:sp>
      <p:pic>
        <p:nvPicPr>
          <p:cNvPr id="6146" name="图片 6" descr="010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51784" y="1062952"/>
            <a:ext cx="5406466" cy="3446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3"/>
          <p:cNvSpPr>
            <a:spLocks noGrp="1"/>
          </p:cNvSpPr>
          <p:nvPr>
            <p:ph type="dt" sz="half" idx="10"/>
          </p:nvPr>
        </p:nvSpPr>
        <p:spPr/>
        <p:txBody>
          <a:bodyPr/>
          <a:lstStyle/>
          <a:p>
            <a:fld id="{510C0926-E39C-4E7B-B154-0FD63BC267CB}"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2700" dirty="0">
                <a:latin typeface="+mj-ea"/>
              </a:rPr>
              <a:t>软件工程的知识体系</a:t>
            </a:r>
            <a:endParaRPr lang="en-US" sz="2700" dirty="0">
              <a:latin typeface="+mj-ea"/>
            </a:endParaRPr>
          </a:p>
        </p:txBody>
      </p:sp>
      <p:sp>
        <p:nvSpPr>
          <p:cNvPr id="3" name="Content Placeholder 2"/>
          <p:cNvSpPr>
            <a:spLocks noGrp="1"/>
          </p:cNvSpPr>
          <p:nvPr>
            <p:ph idx="1"/>
          </p:nvPr>
        </p:nvSpPr>
        <p:spPr>
          <a:xfrm>
            <a:off x="292108" y="1472184"/>
            <a:ext cx="2192423" cy="3087290"/>
          </a:xfrm>
        </p:spPr>
        <p:txBody>
          <a:bodyPr>
            <a:noAutofit/>
          </a:bodyPr>
          <a:lstStyle/>
          <a:p>
            <a:pPr algn="just">
              <a:lnSpc>
                <a:spcPct val="100000"/>
              </a:lnSpc>
            </a:pPr>
            <a:r>
              <a:rPr lang="zh-CN" altLang="zh-CN" sz="2000" b="1" dirty="0">
                <a:solidFill>
                  <a:srgbClr val="C00000"/>
                </a:solidFill>
                <a:latin typeface="+mj-ea"/>
                <a:ea typeface="+mj-ea"/>
              </a:rPr>
              <a:t>软件测试</a:t>
            </a:r>
            <a:r>
              <a:rPr lang="zh-CN" altLang="zh-CN" sz="2000" dirty="0">
                <a:latin typeface="+mj-ea"/>
                <a:ea typeface="+mj-ea"/>
              </a:rPr>
              <a:t>是为评价和改进产品的质量、标识产品的缺陷和问题而进行的</a:t>
            </a:r>
            <a:r>
              <a:rPr lang="zh-CN" altLang="zh-CN" sz="2000" dirty="0" smtClean="0">
                <a:latin typeface="+mj-ea"/>
                <a:ea typeface="+mj-ea"/>
              </a:rPr>
              <a:t>活动。</a:t>
            </a:r>
            <a:endParaRPr lang="zh-CN" altLang="zh-CN" sz="2000" dirty="0">
              <a:latin typeface="+mj-ea"/>
              <a:ea typeface="+mj-ea"/>
            </a:endParaRPr>
          </a:p>
        </p:txBody>
      </p:sp>
      <p:pic>
        <p:nvPicPr>
          <p:cNvPr id="7170" name="图片 7" descr="011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84531" y="1081936"/>
            <a:ext cx="6545954" cy="347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3"/>
          <p:cNvSpPr>
            <a:spLocks noGrp="1"/>
          </p:cNvSpPr>
          <p:nvPr>
            <p:ph type="dt" sz="half" idx="10"/>
          </p:nvPr>
        </p:nvSpPr>
        <p:spPr/>
        <p:txBody>
          <a:bodyPr/>
          <a:lstStyle/>
          <a:p>
            <a:fld id="{74363F52-7DA8-4102-B860-73A43CD642A7}"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2700" dirty="0">
                <a:latin typeface="+mj-ea"/>
              </a:rPr>
              <a:t>软件工程的知识体系</a:t>
            </a:r>
            <a:endParaRPr lang="en-US" sz="2700" dirty="0">
              <a:latin typeface="+mj-ea"/>
            </a:endParaRPr>
          </a:p>
        </p:txBody>
      </p:sp>
      <p:sp>
        <p:nvSpPr>
          <p:cNvPr id="3" name="Content Placeholder 2"/>
          <p:cNvSpPr>
            <a:spLocks noGrp="1"/>
          </p:cNvSpPr>
          <p:nvPr>
            <p:ph idx="1"/>
          </p:nvPr>
        </p:nvSpPr>
        <p:spPr>
          <a:xfrm>
            <a:off x="394194" y="1517904"/>
            <a:ext cx="2363410" cy="2954570"/>
          </a:xfrm>
        </p:spPr>
        <p:txBody>
          <a:bodyPr>
            <a:noAutofit/>
          </a:bodyPr>
          <a:lstStyle/>
          <a:p>
            <a:pPr algn="just"/>
            <a:r>
              <a:rPr lang="zh-CN" altLang="zh-CN" sz="2000" b="1" dirty="0">
                <a:solidFill>
                  <a:srgbClr val="C00000"/>
                </a:solidFill>
                <a:latin typeface="+mj-ea"/>
                <a:ea typeface="+mj-ea"/>
              </a:rPr>
              <a:t>软件维护</a:t>
            </a:r>
            <a:r>
              <a:rPr lang="zh-CN" altLang="zh-CN" sz="2000" dirty="0">
                <a:latin typeface="+mj-ea"/>
                <a:ea typeface="+mj-ea"/>
              </a:rPr>
              <a:t>是指由于一个问题或改进的需要而修改代码和相关文档，进而修正现有软件产品并保证其完整性的过程。软件维护知识域包括</a:t>
            </a:r>
            <a:r>
              <a:rPr lang="en-US" altLang="zh-CN" sz="2000" dirty="0">
                <a:latin typeface="+mj-ea"/>
                <a:ea typeface="+mj-ea"/>
              </a:rPr>
              <a:t>4</a:t>
            </a:r>
            <a:r>
              <a:rPr lang="zh-CN" altLang="zh-CN" sz="2000" dirty="0">
                <a:latin typeface="+mj-ea"/>
                <a:ea typeface="+mj-ea"/>
              </a:rPr>
              <a:t>个子</a:t>
            </a:r>
            <a:r>
              <a:rPr lang="zh-CN" altLang="zh-CN" sz="2000" dirty="0" smtClean="0">
                <a:latin typeface="+mj-ea"/>
                <a:ea typeface="+mj-ea"/>
              </a:rPr>
              <a:t>领域。</a:t>
            </a:r>
            <a:endParaRPr lang="zh-CN" altLang="zh-CN" sz="2000" dirty="0">
              <a:latin typeface="+mj-ea"/>
              <a:ea typeface="+mj-ea"/>
            </a:endParaRPr>
          </a:p>
        </p:txBody>
      </p:sp>
      <p:pic>
        <p:nvPicPr>
          <p:cNvPr id="8194" name="图片 8" descr="011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33438" y="1102291"/>
            <a:ext cx="6057900" cy="322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3"/>
          <p:cNvSpPr>
            <a:spLocks noGrp="1"/>
          </p:cNvSpPr>
          <p:nvPr>
            <p:ph type="dt" sz="half" idx="10"/>
          </p:nvPr>
        </p:nvSpPr>
        <p:spPr/>
        <p:txBody>
          <a:bodyPr/>
          <a:lstStyle/>
          <a:p>
            <a:fld id="{E9CE77DB-6DBF-4BEE-9BE7-E9B426F15AF4}"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2700" dirty="0">
                <a:latin typeface="+mj-ea"/>
              </a:rPr>
              <a:t>软件工程的知识体系</a:t>
            </a:r>
            <a:endParaRPr lang="en-US" sz="2700" dirty="0">
              <a:latin typeface="+mj-ea"/>
            </a:endParaRPr>
          </a:p>
        </p:txBody>
      </p:sp>
      <p:sp>
        <p:nvSpPr>
          <p:cNvPr id="3" name="Content Placeholder 2"/>
          <p:cNvSpPr>
            <a:spLocks noGrp="1"/>
          </p:cNvSpPr>
          <p:nvPr>
            <p:ph idx="1"/>
          </p:nvPr>
        </p:nvSpPr>
        <p:spPr>
          <a:xfrm>
            <a:off x="317161" y="1415441"/>
            <a:ext cx="2426039" cy="2893512"/>
          </a:xfrm>
        </p:spPr>
        <p:txBody>
          <a:bodyPr>
            <a:noAutofit/>
          </a:bodyPr>
          <a:lstStyle/>
          <a:p>
            <a:pPr algn="just">
              <a:lnSpc>
                <a:spcPct val="100000"/>
              </a:lnSpc>
            </a:pPr>
            <a:r>
              <a:rPr lang="zh-CN" altLang="zh-CN" sz="2000" b="1" dirty="0">
                <a:solidFill>
                  <a:srgbClr val="C00000"/>
                </a:solidFill>
                <a:latin typeface="+mj-ea"/>
                <a:ea typeface="+mj-ea"/>
              </a:rPr>
              <a:t>软件配置管理</a:t>
            </a:r>
            <a:r>
              <a:rPr lang="zh-CN" altLang="zh-CN" sz="2000" dirty="0">
                <a:latin typeface="+mj-ea"/>
                <a:ea typeface="+mj-ea"/>
              </a:rPr>
              <a:t>是一个支持性的软件生命周期过程，它是标识系统在不同时间点上的配置的学科</a:t>
            </a:r>
            <a:r>
              <a:rPr lang="zh-CN" altLang="zh-CN" sz="2000" dirty="0" smtClean="0">
                <a:latin typeface="+mj-ea"/>
                <a:ea typeface="+mj-ea"/>
              </a:rPr>
              <a:t>。</a:t>
            </a:r>
            <a:endParaRPr lang="zh-CN" altLang="zh-CN" sz="2000" dirty="0">
              <a:latin typeface="+mj-ea"/>
              <a:ea typeface="+mj-ea"/>
            </a:endParaRPr>
          </a:p>
        </p:txBody>
      </p:sp>
      <p:pic>
        <p:nvPicPr>
          <p:cNvPr id="9218" name="图片 9" descr="011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45687" y="929141"/>
            <a:ext cx="6115050" cy="3548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3"/>
          <p:cNvSpPr>
            <a:spLocks noGrp="1"/>
          </p:cNvSpPr>
          <p:nvPr>
            <p:ph type="dt" sz="half" idx="10"/>
          </p:nvPr>
        </p:nvSpPr>
        <p:spPr/>
        <p:txBody>
          <a:bodyPr/>
          <a:lstStyle/>
          <a:p>
            <a:fld id="{F12DAA99-781C-4482-9217-442193378721}"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2700" dirty="0">
                <a:latin typeface="+mj-ea"/>
              </a:rPr>
              <a:t>软件工程的知识体系</a:t>
            </a:r>
            <a:endParaRPr lang="en-US" sz="2700" dirty="0">
              <a:latin typeface="+mj-ea"/>
            </a:endParaRPr>
          </a:p>
        </p:txBody>
      </p:sp>
      <p:sp>
        <p:nvSpPr>
          <p:cNvPr id="3" name="Content Placeholder 2"/>
          <p:cNvSpPr>
            <a:spLocks noGrp="1"/>
          </p:cNvSpPr>
          <p:nvPr>
            <p:ph idx="1"/>
          </p:nvPr>
        </p:nvSpPr>
        <p:spPr>
          <a:xfrm>
            <a:off x="175364" y="1349172"/>
            <a:ext cx="1828800" cy="3323036"/>
          </a:xfrm>
        </p:spPr>
        <p:txBody>
          <a:bodyPr>
            <a:noAutofit/>
          </a:bodyPr>
          <a:lstStyle/>
          <a:p>
            <a:pPr algn="just">
              <a:lnSpc>
                <a:spcPct val="100000"/>
              </a:lnSpc>
            </a:pPr>
            <a:r>
              <a:rPr lang="zh-CN" altLang="zh-CN" sz="2000" dirty="0">
                <a:latin typeface="+mj-ea"/>
                <a:ea typeface="+mj-ea"/>
              </a:rPr>
              <a:t>为了保证软件的开发和维护是系统的、规范的和量化的，对</a:t>
            </a:r>
            <a:r>
              <a:rPr lang="zh-CN" altLang="zh-CN" sz="2000" b="1" dirty="0">
                <a:solidFill>
                  <a:srgbClr val="C00000"/>
                </a:solidFill>
                <a:latin typeface="+mj-ea"/>
                <a:ea typeface="+mj-ea"/>
              </a:rPr>
              <a:t>软件工程进行管理</a:t>
            </a:r>
            <a:r>
              <a:rPr lang="zh-CN" altLang="zh-CN" sz="2000" dirty="0">
                <a:latin typeface="+mj-ea"/>
                <a:ea typeface="+mj-ea"/>
              </a:rPr>
              <a:t>是非常必要的</a:t>
            </a:r>
            <a:r>
              <a:rPr lang="zh-CN" altLang="zh-CN" sz="2000" dirty="0" smtClean="0">
                <a:latin typeface="+mj-ea"/>
                <a:ea typeface="+mj-ea"/>
              </a:rPr>
              <a:t>。</a:t>
            </a:r>
            <a:endParaRPr lang="zh-CN" altLang="zh-CN" sz="2000" dirty="0">
              <a:latin typeface="+mj-ea"/>
              <a:ea typeface="+mj-ea"/>
            </a:endParaRPr>
          </a:p>
        </p:txBody>
      </p:sp>
      <p:pic>
        <p:nvPicPr>
          <p:cNvPr id="10242" name="图片 10" descr="011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04164" y="1016803"/>
            <a:ext cx="7009538" cy="355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3"/>
          <p:cNvSpPr>
            <a:spLocks noGrp="1"/>
          </p:cNvSpPr>
          <p:nvPr>
            <p:ph type="dt" sz="half" idx="10"/>
          </p:nvPr>
        </p:nvSpPr>
        <p:spPr/>
        <p:txBody>
          <a:bodyPr/>
          <a:lstStyle/>
          <a:p>
            <a:fld id="{238DD4A1-EDB6-4851-8BAD-1BBC66715524}"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2700" dirty="0">
                <a:latin typeface="+mj-ea"/>
              </a:rPr>
              <a:t>软件工程的知识体系</a:t>
            </a:r>
            <a:endParaRPr lang="en-US" sz="2700" dirty="0">
              <a:latin typeface="+mj-ea"/>
            </a:endParaRPr>
          </a:p>
        </p:txBody>
      </p:sp>
      <p:sp>
        <p:nvSpPr>
          <p:cNvPr id="3" name="Content Placeholder 2"/>
          <p:cNvSpPr>
            <a:spLocks noGrp="1"/>
          </p:cNvSpPr>
          <p:nvPr>
            <p:ph idx="1"/>
          </p:nvPr>
        </p:nvSpPr>
        <p:spPr>
          <a:xfrm>
            <a:off x="254530" y="1465544"/>
            <a:ext cx="2058902" cy="2830883"/>
          </a:xfrm>
        </p:spPr>
        <p:txBody>
          <a:bodyPr>
            <a:noAutofit/>
          </a:bodyPr>
          <a:lstStyle/>
          <a:p>
            <a:pPr algn="just">
              <a:lnSpc>
                <a:spcPct val="100000"/>
              </a:lnSpc>
            </a:pPr>
            <a:r>
              <a:rPr lang="zh-CN" altLang="zh-CN" sz="2000" b="1" dirty="0">
                <a:solidFill>
                  <a:srgbClr val="C00000"/>
                </a:solidFill>
                <a:latin typeface="+mj-ea"/>
                <a:ea typeface="+mj-ea"/>
              </a:rPr>
              <a:t>软件工程过程</a:t>
            </a:r>
            <a:r>
              <a:rPr lang="zh-CN" altLang="zh-CN" sz="2000" dirty="0">
                <a:latin typeface="+mj-ea"/>
                <a:ea typeface="+mj-ea"/>
              </a:rPr>
              <a:t>涉及软件生命周期过程本身的定义、实现、评估、管理、变更和改进</a:t>
            </a:r>
            <a:r>
              <a:rPr lang="zh-CN" altLang="zh-CN" sz="2000" dirty="0" smtClean="0">
                <a:latin typeface="+mj-ea"/>
                <a:ea typeface="+mj-ea"/>
              </a:rPr>
              <a:t>。</a:t>
            </a:r>
            <a:endParaRPr lang="zh-CN" altLang="zh-CN" sz="2000" dirty="0">
              <a:latin typeface="+mj-ea"/>
              <a:ea typeface="+mj-ea"/>
            </a:endParaRPr>
          </a:p>
        </p:txBody>
      </p:sp>
      <p:pic>
        <p:nvPicPr>
          <p:cNvPr id="11266" name="图片 11" descr="01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30050" y="1056944"/>
            <a:ext cx="6563328"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3"/>
          <p:cNvSpPr>
            <a:spLocks noGrp="1"/>
          </p:cNvSpPr>
          <p:nvPr>
            <p:ph type="dt" sz="half" idx="10"/>
          </p:nvPr>
        </p:nvSpPr>
        <p:spPr/>
        <p:txBody>
          <a:bodyPr/>
          <a:lstStyle/>
          <a:p>
            <a:fld id="{F6E134FF-D2F5-414A-BB4B-91B9ABBECD20}"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2700" dirty="0">
                <a:latin typeface="+mj-ea"/>
              </a:rPr>
              <a:t>软件工程的知识体系</a:t>
            </a:r>
            <a:endParaRPr lang="en-US" sz="2700" dirty="0">
              <a:latin typeface="+mj-ea"/>
            </a:endParaRPr>
          </a:p>
        </p:txBody>
      </p:sp>
      <p:sp>
        <p:nvSpPr>
          <p:cNvPr id="3" name="Content Placeholder 2"/>
          <p:cNvSpPr>
            <a:spLocks noGrp="1"/>
          </p:cNvSpPr>
          <p:nvPr>
            <p:ph idx="1"/>
          </p:nvPr>
        </p:nvSpPr>
        <p:spPr/>
        <p:txBody>
          <a:bodyPr>
            <a:noAutofit/>
          </a:bodyPr>
          <a:lstStyle/>
          <a:p>
            <a:pPr>
              <a:lnSpc>
                <a:spcPct val="100000"/>
              </a:lnSpc>
            </a:pPr>
            <a:r>
              <a:rPr lang="zh-CN" altLang="zh-CN" sz="2400" b="1" dirty="0">
                <a:solidFill>
                  <a:srgbClr val="C00000"/>
                </a:solidFill>
                <a:latin typeface="+mj-ea"/>
                <a:ea typeface="+mj-ea"/>
              </a:rPr>
              <a:t>软件工程工具与方法</a:t>
            </a:r>
            <a:r>
              <a:rPr lang="zh-CN" altLang="zh-CN" sz="2400" dirty="0">
                <a:latin typeface="+mj-ea"/>
                <a:ea typeface="+mj-ea"/>
              </a:rPr>
              <a:t>和知识域覆盖整个生命周期</a:t>
            </a:r>
            <a:r>
              <a:rPr lang="zh-CN" altLang="zh-CN" sz="2400" dirty="0" smtClean="0">
                <a:latin typeface="+mj-ea"/>
                <a:ea typeface="+mj-ea"/>
              </a:rPr>
              <a:t>过程。</a:t>
            </a:r>
            <a:endParaRPr lang="zh-CN" altLang="zh-CN" sz="2400" dirty="0">
              <a:latin typeface="+mj-ea"/>
              <a:ea typeface="+mj-ea"/>
            </a:endParaRPr>
          </a:p>
        </p:txBody>
      </p:sp>
      <p:sp>
        <p:nvSpPr>
          <p:cNvPr id="6" name="Rectangle 3701"/>
          <p:cNvSpPr>
            <a:spLocks noChangeArrowheads="1"/>
          </p:cNvSpPr>
          <p:nvPr/>
        </p:nvSpPr>
        <p:spPr bwMode="auto">
          <a:xfrm>
            <a:off x="2493169" y="2343150"/>
            <a:ext cx="614363" cy="11691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pic>
        <p:nvPicPr>
          <p:cNvPr id="12298" name="Picture 10"/>
          <p:cNvPicPr>
            <a:picLocks noChangeAspect="1" noChangeArrowheads="1"/>
          </p:cNvPicPr>
          <p:nvPr/>
        </p:nvPicPr>
        <p:blipFill rotWithShape="1">
          <a:blip r:embed="rId1">
            <a:extLst>
              <a:ext uri="{28A0092B-C50C-407E-A947-70E740481C1C}">
                <a14:useLocalDpi xmlns:a14="http://schemas.microsoft.com/office/drawing/2010/main" val="0"/>
              </a:ext>
            </a:extLst>
          </a:blip>
          <a:srcRect t="6015" b="5383"/>
          <a:stretch>
            <a:fillRect/>
          </a:stretch>
        </p:blipFill>
        <p:spPr bwMode="auto">
          <a:xfrm>
            <a:off x="1094321" y="1412097"/>
            <a:ext cx="7147805" cy="3156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日期占位符 3"/>
          <p:cNvSpPr>
            <a:spLocks noGrp="1"/>
          </p:cNvSpPr>
          <p:nvPr>
            <p:ph type="dt" sz="half" idx="10"/>
          </p:nvPr>
        </p:nvSpPr>
        <p:spPr/>
        <p:txBody>
          <a:bodyPr/>
          <a:lstStyle/>
          <a:p>
            <a:fld id="{B7328143-6B12-4903-B4C6-4A8159CD0493}"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7" name="灯片编号占位符 6"/>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软件基本概念</a:t>
            </a:r>
            <a:endParaRPr lang="zh-CN" altLang="en-US" dirty="0"/>
          </a:p>
        </p:txBody>
      </p:sp>
      <p:sp>
        <p:nvSpPr>
          <p:cNvPr id="3" name="内容占位符 2"/>
          <p:cNvSpPr>
            <a:spLocks noGrp="1"/>
          </p:cNvSpPr>
          <p:nvPr>
            <p:ph idx="1"/>
          </p:nvPr>
        </p:nvSpPr>
        <p:spPr/>
        <p:txBody>
          <a:bodyPr/>
          <a:lstStyle/>
          <a:p>
            <a:r>
              <a:rPr lang="zh-CN" altLang="en-US" dirty="0" smtClean="0"/>
              <a:t>软件</a:t>
            </a:r>
            <a:r>
              <a:rPr lang="en-US" altLang="zh-CN" dirty="0" smtClean="0"/>
              <a:t>=</a:t>
            </a:r>
            <a:r>
              <a:rPr lang="zh-CN" altLang="en-US" dirty="0" smtClean="0"/>
              <a:t>程序</a:t>
            </a:r>
            <a:r>
              <a:rPr lang="en-US" altLang="zh-CN" dirty="0" smtClean="0"/>
              <a:t>+</a:t>
            </a:r>
            <a:r>
              <a:rPr lang="zh-CN" altLang="en-US" dirty="0" smtClean="0"/>
              <a:t>数据</a:t>
            </a:r>
            <a:r>
              <a:rPr lang="en-US" altLang="zh-CN" dirty="0" smtClean="0"/>
              <a:t>+</a:t>
            </a:r>
            <a:r>
              <a:rPr lang="zh-CN" altLang="en-US" dirty="0" smtClean="0"/>
              <a:t>文档</a:t>
            </a:r>
            <a:endParaRPr lang="en-US" altLang="zh-CN" dirty="0" smtClean="0"/>
          </a:p>
          <a:p>
            <a:r>
              <a:rPr lang="zh-CN" altLang="en-US" dirty="0" smtClean="0"/>
              <a:t>软件分类：功能，规模，服务对象等</a:t>
            </a:r>
            <a:endParaRPr lang="en-US" altLang="zh-CN" dirty="0" smtClean="0"/>
          </a:p>
          <a:p>
            <a:r>
              <a:rPr lang="zh-CN" altLang="en-US" dirty="0"/>
              <a:t>软件具有</a:t>
            </a:r>
            <a:r>
              <a:rPr lang="zh-CN" altLang="en-US" dirty="0">
                <a:solidFill>
                  <a:srgbClr val="FF0000"/>
                </a:solidFill>
              </a:rPr>
              <a:t>复杂性</a:t>
            </a:r>
            <a:r>
              <a:rPr lang="zh-CN" altLang="en-US" dirty="0"/>
              <a:t>，</a:t>
            </a:r>
            <a:r>
              <a:rPr lang="zh-CN" altLang="en-US" dirty="0">
                <a:solidFill>
                  <a:srgbClr val="FF0000"/>
                </a:solidFill>
              </a:rPr>
              <a:t>一致性</a:t>
            </a:r>
            <a:r>
              <a:rPr lang="zh-CN" altLang="en-US" dirty="0"/>
              <a:t>，</a:t>
            </a:r>
            <a:r>
              <a:rPr lang="zh-CN" altLang="en-US" dirty="0">
                <a:solidFill>
                  <a:srgbClr val="FF0000"/>
                </a:solidFill>
              </a:rPr>
              <a:t>可变性</a:t>
            </a:r>
            <a:r>
              <a:rPr lang="zh-CN" altLang="en-US" dirty="0"/>
              <a:t>和</a:t>
            </a:r>
            <a:r>
              <a:rPr lang="zh-CN" altLang="en-US" dirty="0">
                <a:solidFill>
                  <a:srgbClr val="FF0000"/>
                </a:solidFill>
              </a:rPr>
              <a:t>不可见性</a:t>
            </a:r>
            <a:r>
              <a:rPr lang="zh-CN" altLang="en-US" dirty="0"/>
              <a:t>的固有的内在特征，这是造成软件开发困难的根本原因。</a:t>
            </a:r>
            <a:endParaRPr lang="zh-CN" altLang="en-US" dirty="0"/>
          </a:p>
          <a:p>
            <a:endParaRPr lang="zh-CN" altLang="en-US" dirty="0"/>
          </a:p>
        </p:txBody>
      </p:sp>
      <p:sp>
        <p:nvSpPr>
          <p:cNvPr id="4" name="日期占位符 3"/>
          <p:cNvSpPr>
            <a:spLocks noGrp="1"/>
          </p:cNvSpPr>
          <p:nvPr>
            <p:ph type="dt" sz="half" idx="10"/>
          </p:nvPr>
        </p:nvSpPr>
        <p:spPr/>
        <p:txBody>
          <a:bodyPr/>
          <a:lstStyle/>
          <a:p>
            <a:fld id="{7A38CC13-F115-49C4-BDBD-1B3691C87A4C}"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2700" dirty="0">
                <a:latin typeface="+mj-ea"/>
              </a:rPr>
              <a:t>软件工程的知识体系</a:t>
            </a:r>
            <a:endParaRPr lang="en-US" sz="2700" dirty="0">
              <a:latin typeface="+mj-ea"/>
            </a:endParaRPr>
          </a:p>
        </p:txBody>
      </p:sp>
      <p:sp>
        <p:nvSpPr>
          <p:cNvPr id="3" name="Content Placeholder 2"/>
          <p:cNvSpPr>
            <a:spLocks noGrp="1"/>
          </p:cNvSpPr>
          <p:nvPr>
            <p:ph idx="1"/>
          </p:nvPr>
        </p:nvSpPr>
        <p:spPr>
          <a:xfrm>
            <a:off x="404842" y="1336646"/>
            <a:ext cx="2601405" cy="2872397"/>
          </a:xfrm>
        </p:spPr>
        <p:txBody>
          <a:bodyPr>
            <a:noAutofit/>
          </a:bodyPr>
          <a:lstStyle/>
          <a:p>
            <a:pPr>
              <a:lnSpc>
                <a:spcPct val="100000"/>
              </a:lnSpc>
            </a:pPr>
            <a:r>
              <a:rPr lang="zh-CN" altLang="zh-CN" sz="2400" b="1" dirty="0">
                <a:solidFill>
                  <a:srgbClr val="C00000"/>
                </a:solidFill>
                <a:latin typeface="+mj-ea"/>
                <a:ea typeface="+mj-ea"/>
              </a:rPr>
              <a:t>软件质量</a:t>
            </a:r>
            <a:r>
              <a:rPr lang="zh-CN" altLang="zh-CN" sz="2400" dirty="0">
                <a:latin typeface="+mj-ea"/>
                <a:ea typeface="+mj-ea"/>
              </a:rPr>
              <a:t>特征涉及多个方面，保证软件产品的质量是软件工程的重要目标。软件质量知识域包含</a:t>
            </a:r>
            <a:r>
              <a:rPr lang="en-US" altLang="zh-CN" sz="2400" dirty="0">
                <a:latin typeface="+mj-ea"/>
                <a:ea typeface="+mj-ea"/>
              </a:rPr>
              <a:t>3</a:t>
            </a:r>
            <a:r>
              <a:rPr lang="zh-CN" altLang="zh-CN" sz="2400" dirty="0">
                <a:latin typeface="+mj-ea"/>
                <a:ea typeface="+mj-ea"/>
              </a:rPr>
              <a:t>个子</a:t>
            </a:r>
            <a:r>
              <a:rPr lang="zh-CN" altLang="zh-CN" sz="2400" dirty="0" smtClean="0">
                <a:latin typeface="+mj-ea"/>
                <a:ea typeface="+mj-ea"/>
              </a:rPr>
              <a:t>领域。</a:t>
            </a:r>
            <a:endParaRPr lang="zh-CN" altLang="zh-CN" sz="2400" dirty="0">
              <a:latin typeface="+mj-ea"/>
              <a:ea typeface="+mj-ea"/>
            </a:endParaRPr>
          </a:p>
        </p:txBody>
      </p:sp>
      <p:pic>
        <p:nvPicPr>
          <p:cNvPr id="1026" name="图片 12" descr="011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81349" y="1229793"/>
            <a:ext cx="5812157" cy="308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3"/>
          <p:cNvSpPr>
            <a:spLocks noGrp="1"/>
          </p:cNvSpPr>
          <p:nvPr>
            <p:ph type="dt" sz="half" idx="10"/>
          </p:nvPr>
        </p:nvSpPr>
        <p:spPr/>
        <p:txBody>
          <a:bodyPr/>
          <a:lstStyle/>
          <a:p>
            <a:fld id="{60C4EFE3-6D07-4423-984F-05A32724FECF}"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7" name="灯片编号占位符 6"/>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软件工程的</a:t>
            </a:r>
            <a:r>
              <a:rPr lang="zh-CN" altLang="en-US" dirty="0" smtClean="0"/>
              <a:t>基本原则</a:t>
            </a:r>
            <a:endParaRPr lang="zh-CN" altLang="en-US" dirty="0"/>
          </a:p>
        </p:txBody>
      </p:sp>
      <p:sp>
        <p:nvSpPr>
          <p:cNvPr id="3" name="内容占位符 2"/>
          <p:cNvSpPr>
            <a:spLocks noGrp="1"/>
          </p:cNvSpPr>
          <p:nvPr>
            <p:ph idx="1"/>
          </p:nvPr>
        </p:nvSpPr>
        <p:spPr>
          <a:xfrm>
            <a:off x="768097" y="1014607"/>
            <a:ext cx="7832833" cy="3704887"/>
          </a:xfrm>
        </p:spPr>
        <p:txBody>
          <a:bodyPr>
            <a:normAutofit/>
          </a:bodyPr>
          <a:lstStyle/>
          <a:p>
            <a:pPr marL="514350" indent="-514350">
              <a:spcBef>
                <a:spcPts val="1200"/>
              </a:spcBef>
              <a:buClr>
                <a:schemeClr val="tx1"/>
              </a:buClr>
              <a:buFont typeface="+mj-lt"/>
              <a:buAutoNum type="arabicPeriod"/>
            </a:pPr>
            <a:r>
              <a:rPr lang="zh-CN" altLang="en-US" sz="2400" dirty="0">
                <a:latin typeface="+mj-ea"/>
                <a:ea typeface="+mj-ea"/>
              </a:rPr>
              <a:t>用分阶段的生命周期计划严格管理</a:t>
            </a:r>
            <a:endParaRPr lang="zh-CN" altLang="en-US" sz="2400" dirty="0">
              <a:latin typeface="+mj-ea"/>
              <a:ea typeface="+mj-ea"/>
            </a:endParaRPr>
          </a:p>
          <a:p>
            <a:pPr marL="514350" indent="-514350">
              <a:spcBef>
                <a:spcPts val="1200"/>
              </a:spcBef>
              <a:buClr>
                <a:schemeClr val="tx1"/>
              </a:buClr>
              <a:buFont typeface="+mj-lt"/>
              <a:buAutoNum type="arabicPeriod"/>
            </a:pPr>
            <a:r>
              <a:rPr lang="zh-CN" altLang="en-US" sz="2400" dirty="0">
                <a:latin typeface="+mj-ea"/>
                <a:ea typeface="+mj-ea"/>
              </a:rPr>
              <a:t>坚持进行阶段评审</a:t>
            </a:r>
            <a:endParaRPr lang="zh-CN" altLang="en-US" sz="2400" dirty="0">
              <a:latin typeface="+mj-ea"/>
              <a:ea typeface="+mj-ea"/>
            </a:endParaRPr>
          </a:p>
          <a:p>
            <a:pPr marL="514350" indent="-514350">
              <a:spcBef>
                <a:spcPts val="1200"/>
              </a:spcBef>
              <a:buClr>
                <a:schemeClr val="tx1"/>
              </a:buClr>
              <a:buFont typeface="+mj-lt"/>
              <a:buAutoNum type="arabicPeriod"/>
            </a:pPr>
            <a:r>
              <a:rPr lang="zh-CN" altLang="en-US" sz="2400" dirty="0">
                <a:latin typeface="+mj-ea"/>
                <a:ea typeface="+mj-ea"/>
              </a:rPr>
              <a:t>实行严格的产品控制</a:t>
            </a:r>
            <a:endParaRPr lang="zh-CN" altLang="en-US" sz="2400" dirty="0">
              <a:latin typeface="+mj-ea"/>
              <a:ea typeface="+mj-ea"/>
            </a:endParaRPr>
          </a:p>
          <a:p>
            <a:pPr marL="514350" indent="-514350">
              <a:spcBef>
                <a:spcPts val="1200"/>
              </a:spcBef>
              <a:buClr>
                <a:schemeClr val="tx1"/>
              </a:buClr>
              <a:buFont typeface="+mj-lt"/>
              <a:buAutoNum type="arabicPeriod"/>
            </a:pPr>
            <a:r>
              <a:rPr lang="zh-CN" altLang="en-US" sz="2400" dirty="0">
                <a:latin typeface="+mj-ea"/>
                <a:ea typeface="+mj-ea"/>
              </a:rPr>
              <a:t>采用现代程序设计技术</a:t>
            </a:r>
            <a:endParaRPr lang="zh-CN" altLang="en-US" sz="2400" dirty="0">
              <a:latin typeface="+mj-ea"/>
              <a:ea typeface="+mj-ea"/>
            </a:endParaRPr>
          </a:p>
          <a:p>
            <a:pPr marL="514350" indent="-514350">
              <a:spcBef>
                <a:spcPts val="1200"/>
              </a:spcBef>
              <a:buClr>
                <a:schemeClr val="tx1"/>
              </a:buClr>
              <a:buFont typeface="+mj-lt"/>
              <a:buAutoNum type="arabicPeriod"/>
            </a:pPr>
            <a:r>
              <a:rPr lang="zh-CN" altLang="en-US" sz="2400" dirty="0">
                <a:latin typeface="+mj-ea"/>
                <a:ea typeface="+mj-ea"/>
              </a:rPr>
              <a:t>结果应能清楚地审查</a:t>
            </a:r>
            <a:endParaRPr lang="zh-CN" altLang="en-US" sz="2400" dirty="0">
              <a:latin typeface="+mj-ea"/>
              <a:ea typeface="+mj-ea"/>
            </a:endParaRPr>
          </a:p>
          <a:p>
            <a:pPr marL="514350" indent="-514350">
              <a:spcBef>
                <a:spcPts val="1200"/>
              </a:spcBef>
              <a:buClr>
                <a:schemeClr val="tx1"/>
              </a:buClr>
              <a:buFont typeface="+mj-lt"/>
              <a:buAutoNum type="arabicPeriod"/>
            </a:pPr>
            <a:r>
              <a:rPr lang="zh-CN" altLang="en-US" sz="2400" dirty="0">
                <a:latin typeface="+mj-ea"/>
                <a:ea typeface="+mj-ea"/>
              </a:rPr>
              <a:t>开发小组的人员应该少而精</a:t>
            </a:r>
            <a:endParaRPr lang="zh-CN" altLang="en-US" sz="2400" dirty="0">
              <a:latin typeface="+mj-ea"/>
              <a:ea typeface="+mj-ea"/>
            </a:endParaRPr>
          </a:p>
          <a:p>
            <a:pPr marL="514350" indent="-514350">
              <a:spcBef>
                <a:spcPts val="1200"/>
              </a:spcBef>
              <a:buClr>
                <a:schemeClr val="tx1"/>
              </a:buClr>
              <a:buFont typeface="+mj-lt"/>
              <a:buAutoNum type="arabicPeriod"/>
            </a:pPr>
            <a:r>
              <a:rPr lang="zh-CN" altLang="en-US" sz="2400" dirty="0">
                <a:latin typeface="+mj-ea"/>
                <a:ea typeface="+mj-ea"/>
              </a:rPr>
              <a:t>承认不断改进软件工程实践的必要性</a:t>
            </a:r>
            <a:endParaRPr lang="zh-CN" altLang="en-US" sz="2400" dirty="0">
              <a:latin typeface="+mj-ea"/>
              <a:ea typeface="+mj-ea"/>
            </a:endParaRPr>
          </a:p>
          <a:p>
            <a:pPr marL="151130" indent="-514350">
              <a:buFont typeface="+mj-lt"/>
              <a:buAutoNum type="arabicPeriod"/>
            </a:pPr>
            <a:endParaRPr lang="zh-CN" altLang="en-US" sz="2400" dirty="0">
              <a:latin typeface="+mj-ea"/>
              <a:ea typeface="+mj-ea"/>
            </a:endParaRPr>
          </a:p>
        </p:txBody>
      </p:sp>
      <p:sp>
        <p:nvSpPr>
          <p:cNvPr id="4" name="日期占位符 3"/>
          <p:cNvSpPr>
            <a:spLocks noGrp="1"/>
          </p:cNvSpPr>
          <p:nvPr>
            <p:ph type="dt" sz="half" idx="10"/>
          </p:nvPr>
        </p:nvSpPr>
        <p:spPr/>
        <p:txBody>
          <a:bodyPr/>
          <a:lstStyle/>
          <a:p>
            <a:fld id="{7DFDAAE3-00AB-4E15-9399-36626AE2FE9B}"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软件工程项目的基本目标</a:t>
            </a:r>
            <a:endParaRPr lang="zh-CN" altLang="en-US" dirty="0"/>
          </a:p>
        </p:txBody>
      </p:sp>
      <p:sp>
        <p:nvSpPr>
          <p:cNvPr id="3" name="内容占位符 2"/>
          <p:cNvSpPr>
            <a:spLocks noGrp="1"/>
          </p:cNvSpPr>
          <p:nvPr>
            <p:ph idx="1"/>
          </p:nvPr>
        </p:nvSpPr>
        <p:spPr>
          <a:xfrm>
            <a:off x="870967" y="988692"/>
            <a:ext cx="7832833" cy="3742465"/>
          </a:xfrm>
        </p:spPr>
        <p:txBody>
          <a:bodyPr>
            <a:normAutofit/>
          </a:bodyPr>
          <a:lstStyle/>
          <a:p>
            <a:pPr>
              <a:spcBef>
                <a:spcPts val="1200"/>
              </a:spcBef>
            </a:pPr>
            <a:r>
              <a:rPr lang="zh-CN" altLang="en-US" sz="2400" dirty="0">
                <a:latin typeface="+mj-ea"/>
                <a:ea typeface="+mj-ea"/>
              </a:rPr>
              <a:t>付出较低的开发成本</a:t>
            </a:r>
            <a:endParaRPr lang="en-US" altLang="zh-CN" sz="2400" dirty="0">
              <a:latin typeface="+mj-ea"/>
              <a:ea typeface="+mj-ea"/>
            </a:endParaRPr>
          </a:p>
          <a:p>
            <a:pPr>
              <a:spcBef>
                <a:spcPts val="1200"/>
              </a:spcBef>
            </a:pPr>
            <a:r>
              <a:rPr lang="zh-CN" altLang="en-US" sz="2400" dirty="0">
                <a:latin typeface="+mj-ea"/>
                <a:ea typeface="+mj-ea"/>
              </a:rPr>
              <a:t>达到要求的软件功能</a:t>
            </a:r>
            <a:endParaRPr lang="en-US" altLang="zh-CN" sz="2400" dirty="0">
              <a:latin typeface="+mj-ea"/>
              <a:ea typeface="+mj-ea"/>
            </a:endParaRPr>
          </a:p>
          <a:p>
            <a:pPr>
              <a:spcBef>
                <a:spcPts val="1200"/>
              </a:spcBef>
            </a:pPr>
            <a:r>
              <a:rPr lang="zh-CN" altLang="en-US" sz="2400" dirty="0">
                <a:latin typeface="+mj-ea"/>
                <a:ea typeface="+mj-ea"/>
              </a:rPr>
              <a:t>取得较好的软件性能</a:t>
            </a:r>
            <a:endParaRPr lang="en-US" altLang="zh-CN" sz="2400" dirty="0">
              <a:latin typeface="+mj-ea"/>
              <a:ea typeface="+mj-ea"/>
            </a:endParaRPr>
          </a:p>
          <a:p>
            <a:pPr>
              <a:spcBef>
                <a:spcPts val="1200"/>
              </a:spcBef>
            </a:pPr>
            <a:r>
              <a:rPr lang="zh-CN" altLang="en-US" sz="2400" dirty="0">
                <a:latin typeface="+mj-ea"/>
                <a:ea typeface="+mj-ea"/>
              </a:rPr>
              <a:t>开发的软件易于移植</a:t>
            </a:r>
            <a:endParaRPr lang="en-US" altLang="zh-CN" sz="2400" dirty="0">
              <a:latin typeface="+mj-ea"/>
              <a:ea typeface="+mj-ea"/>
            </a:endParaRPr>
          </a:p>
          <a:p>
            <a:pPr>
              <a:spcBef>
                <a:spcPts val="1200"/>
              </a:spcBef>
            </a:pPr>
            <a:r>
              <a:rPr lang="zh-CN" altLang="en-US" sz="2400" dirty="0">
                <a:latin typeface="+mj-ea"/>
                <a:ea typeface="+mj-ea"/>
              </a:rPr>
              <a:t>需要较低的维护费用</a:t>
            </a:r>
            <a:endParaRPr lang="en-US" altLang="zh-CN" sz="2400" dirty="0">
              <a:latin typeface="+mj-ea"/>
              <a:ea typeface="+mj-ea"/>
            </a:endParaRPr>
          </a:p>
          <a:p>
            <a:pPr>
              <a:spcBef>
                <a:spcPts val="1200"/>
              </a:spcBef>
            </a:pPr>
            <a:r>
              <a:rPr lang="zh-CN" altLang="en-US" sz="2400" dirty="0">
                <a:latin typeface="+mj-ea"/>
                <a:ea typeface="+mj-ea"/>
              </a:rPr>
              <a:t>开发的软件可靠性高</a:t>
            </a:r>
            <a:endParaRPr lang="zh-CN" altLang="en-US" sz="2400" dirty="0">
              <a:latin typeface="+mj-ea"/>
              <a:ea typeface="+mj-ea"/>
            </a:endParaRPr>
          </a:p>
          <a:p>
            <a:pPr>
              <a:spcBef>
                <a:spcPts val="1200"/>
              </a:spcBef>
            </a:pPr>
            <a:r>
              <a:rPr lang="zh-CN" altLang="en-US" sz="2400" dirty="0">
                <a:latin typeface="+mj-ea"/>
                <a:ea typeface="+mj-ea"/>
              </a:rPr>
              <a:t>能按时完成开发工作，及时交付</a:t>
            </a:r>
            <a:r>
              <a:rPr lang="zh-CN" altLang="en-US" sz="2400" dirty="0" smtClean="0">
                <a:latin typeface="+mj-ea"/>
                <a:ea typeface="+mj-ea"/>
              </a:rPr>
              <a:t>使用</a:t>
            </a:r>
            <a:endParaRPr lang="zh-CN" altLang="en-US" sz="2400" dirty="0">
              <a:latin typeface="+mj-ea"/>
              <a:ea typeface="+mj-ea"/>
            </a:endParaRPr>
          </a:p>
        </p:txBody>
      </p:sp>
      <p:sp>
        <p:nvSpPr>
          <p:cNvPr id="4" name="日期占位符 3"/>
          <p:cNvSpPr>
            <a:spLocks noGrp="1"/>
          </p:cNvSpPr>
          <p:nvPr>
            <p:ph type="dt" sz="half" idx="10"/>
          </p:nvPr>
        </p:nvSpPr>
        <p:spPr/>
        <p:txBody>
          <a:bodyPr/>
          <a:lstStyle/>
          <a:p>
            <a:fld id="{23460E93-9366-48D7-B53A-22D6A8993B29}"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
        <p:nvSpPr>
          <p:cNvPr id="8" name="Oval 16"/>
          <p:cNvSpPr/>
          <p:nvPr/>
        </p:nvSpPr>
        <p:spPr bwMode="auto">
          <a:xfrm>
            <a:off x="7299106" y="1702942"/>
            <a:ext cx="1313511" cy="1313511"/>
          </a:xfrm>
          <a:prstGeom prst="ellipse">
            <a:avLst/>
          </a:prstGeom>
          <a:solidFill>
            <a:schemeClr val="accent2"/>
          </a:solidFill>
          <a:ln w="14288" cap="flat">
            <a:noFill/>
            <a:prstDash val="solid"/>
            <a:miter lim="800000"/>
          </a:ln>
          <a:effectLst>
            <a:outerShdw blurRad="203200" dist="38100" dir="2700000" sx="102000" sy="102000" algn="tl" rotWithShape="0">
              <a:schemeClr val="tx1">
                <a:lumMod val="65000"/>
                <a:lumOff val="35000"/>
                <a:alpha val="30000"/>
              </a:schemeClr>
            </a:outerShdw>
          </a:effectLst>
        </p:spPr>
        <p:txBody>
          <a:bodyPr vert="horz" wrap="square" lIns="91440" tIns="45720" rIns="91440" bIns="45720" numCol="1" anchor="t" anchorCtr="0" compatLnSpc="1"/>
          <a:lstStyle/>
          <a:p>
            <a:endParaRPr lang="zh-CN" altLang="en-US">
              <a:solidFill>
                <a:schemeClr val="tx1"/>
              </a:solidFill>
            </a:endParaRPr>
          </a:p>
        </p:txBody>
      </p:sp>
      <p:grpSp>
        <p:nvGrpSpPr>
          <p:cNvPr id="9" name="组合 8"/>
          <p:cNvGrpSpPr/>
          <p:nvPr/>
        </p:nvGrpSpPr>
        <p:grpSpPr>
          <a:xfrm>
            <a:off x="7677474" y="1910623"/>
            <a:ext cx="654996" cy="718277"/>
            <a:chOff x="5517728" y="2286956"/>
            <a:chExt cx="497207" cy="562393"/>
          </a:xfrm>
          <a:solidFill>
            <a:schemeClr val="bg1"/>
          </a:solidFill>
        </p:grpSpPr>
        <p:sp>
          <p:nvSpPr>
            <p:cNvPr id="10" name="Freeform 29"/>
            <p:cNvSpPr/>
            <p:nvPr/>
          </p:nvSpPr>
          <p:spPr bwMode="auto">
            <a:xfrm>
              <a:off x="5659604" y="2557927"/>
              <a:ext cx="149546" cy="148268"/>
            </a:xfrm>
            <a:custGeom>
              <a:avLst/>
              <a:gdLst>
                <a:gd name="T0" fmla="*/ 39 w 49"/>
                <a:gd name="T1" fmla="*/ 27 h 49"/>
                <a:gd name="T2" fmla="*/ 17 w 49"/>
                <a:gd name="T3" fmla="*/ 28 h 49"/>
                <a:gd name="T4" fmla="*/ 38 w 49"/>
                <a:gd name="T5" fmla="*/ 3 h 49"/>
                <a:gd name="T6" fmla="*/ 24 w 49"/>
                <a:gd name="T7" fmla="*/ 0 h 49"/>
                <a:gd name="T8" fmla="*/ 0 w 49"/>
                <a:gd name="T9" fmla="*/ 24 h 49"/>
                <a:gd name="T10" fmla="*/ 24 w 49"/>
                <a:gd name="T11" fmla="*/ 49 h 49"/>
                <a:gd name="T12" fmla="*/ 49 w 49"/>
                <a:gd name="T13" fmla="*/ 24 h 49"/>
                <a:gd name="T14" fmla="*/ 48 w 49"/>
                <a:gd name="T15" fmla="*/ 16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8"/>
                    <a:pt x="17" y="28"/>
                    <a:pt x="17" y="28"/>
                  </a:cubicBezTo>
                  <a:cubicBezTo>
                    <a:pt x="38" y="3"/>
                    <a:pt x="38" y="3"/>
                    <a:pt x="38" y="3"/>
                  </a:cubicBezTo>
                  <a:cubicBezTo>
                    <a:pt x="34" y="1"/>
                    <a:pt x="29" y="0"/>
                    <a:pt x="24" y="0"/>
                  </a:cubicBezTo>
                  <a:cubicBezTo>
                    <a:pt x="11" y="0"/>
                    <a:pt x="0" y="11"/>
                    <a:pt x="0" y="24"/>
                  </a:cubicBezTo>
                  <a:cubicBezTo>
                    <a:pt x="0" y="38"/>
                    <a:pt x="11" y="49"/>
                    <a:pt x="24" y="49"/>
                  </a:cubicBezTo>
                  <a:cubicBezTo>
                    <a:pt x="38" y="49"/>
                    <a:pt x="49" y="38"/>
                    <a:pt x="49" y="24"/>
                  </a:cubicBezTo>
                  <a:cubicBezTo>
                    <a:pt x="49" y="21"/>
                    <a:pt x="49" y="19"/>
                    <a:pt x="48" y="16"/>
                  </a:cubicBezTo>
                  <a:lnTo>
                    <a:pt x="39" y="27"/>
                  </a:lnTo>
                  <a:close/>
                </a:path>
              </a:pathLst>
            </a:custGeom>
            <a:grpFill/>
            <a:ln>
              <a:noFill/>
            </a:ln>
          </p:spPr>
          <p:txBody>
            <a:bodyPr vert="horz" wrap="square" lIns="91440" tIns="45720" rIns="91440" bIns="45720" numCol="1" anchor="t" anchorCtr="0" compatLnSpc="1"/>
            <a:lstStyle/>
            <a:p>
              <a:endParaRPr lang="zh-CN" altLang="en-US"/>
            </a:p>
          </p:txBody>
        </p:sp>
        <p:sp>
          <p:nvSpPr>
            <p:cNvPr id="11" name="Freeform 30"/>
            <p:cNvSpPr/>
            <p:nvPr/>
          </p:nvSpPr>
          <p:spPr bwMode="auto">
            <a:xfrm>
              <a:off x="5517728" y="2413494"/>
              <a:ext cx="433300" cy="435855"/>
            </a:xfrm>
            <a:custGeom>
              <a:avLst/>
              <a:gdLst>
                <a:gd name="T0" fmla="*/ 113 w 143"/>
                <a:gd name="T1" fmla="*/ 46 h 144"/>
                <a:gd name="T2" fmla="*/ 121 w 143"/>
                <a:gd name="T3" fmla="*/ 72 h 144"/>
                <a:gd name="T4" fmla="*/ 71 w 143"/>
                <a:gd name="T5" fmla="*/ 121 h 144"/>
                <a:gd name="T6" fmla="*/ 22 w 143"/>
                <a:gd name="T7" fmla="*/ 72 h 144"/>
                <a:gd name="T8" fmla="*/ 71 w 143"/>
                <a:gd name="T9" fmla="*/ 23 h 144"/>
                <a:gd name="T10" fmla="*/ 103 w 143"/>
                <a:gd name="T11" fmla="*/ 34 h 144"/>
                <a:gd name="T12" fmla="*/ 117 w 143"/>
                <a:gd name="T13" fmla="*/ 16 h 144"/>
                <a:gd name="T14" fmla="*/ 71 w 143"/>
                <a:gd name="T15" fmla="*/ 0 h 144"/>
                <a:gd name="T16" fmla="*/ 0 w 143"/>
                <a:gd name="T17" fmla="*/ 72 h 144"/>
                <a:gd name="T18" fmla="*/ 71 w 143"/>
                <a:gd name="T19" fmla="*/ 144 h 144"/>
                <a:gd name="T20" fmla="*/ 143 w 143"/>
                <a:gd name="T21" fmla="*/ 72 h 144"/>
                <a:gd name="T22" fmla="*/ 128 w 143"/>
                <a:gd name="T23" fmla="*/ 27 h 144"/>
                <a:gd name="T24" fmla="*/ 113 w 143"/>
                <a:gd name="T25" fmla="*/ 4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144">
                  <a:moveTo>
                    <a:pt x="113" y="46"/>
                  </a:moveTo>
                  <a:cubicBezTo>
                    <a:pt x="118" y="53"/>
                    <a:pt x="121" y="62"/>
                    <a:pt x="121" y="72"/>
                  </a:cubicBezTo>
                  <a:cubicBezTo>
                    <a:pt x="121" y="99"/>
                    <a:pt x="99" y="121"/>
                    <a:pt x="71" y="121"/>
                  </a:cubicBezTo>
                  <a:cubicBezTo>
                    <a:pt x="44" y="121"/>
                    <a:pt x="22" y="99"/>
                    <a:pt x="22" y="72"/>
                  </a:cubicBezTo>
                  <a:cubicBezTo>
                    <a:pt x="22" y="45"/>
                    <a:pt x="44" y="23"/>
                    <a:pt x="71" y="23"/>
                  </a:cubicBezTo>
                  <a:cubicBezTo>
                    <a:pt x="83" y="23"/>
                    <a:pt x="94" y="27"/>
                    <a:pt x="103" y="34"/>
                  </a:cubicBezTo>
                  <a:cubicBezTo>
                    <a:pt x="117" y="16"/>
                    <a:pt x="117" y="16"/>
                    <a:pt x="117" y="16"/>
                  </a:cubicBezTo>
                  <a:cubicBezTo>
                    <a:pt x="104" y="6"/>
                    <a:pt x="89" y="0"/>
                    <a:pt x="71" y="0"/>
                  </a:cubicBezTo>
                  <a:cubicBezTo>
                    <a:pt x="32" y="0"/>
                    <a:pt x="0" y="33"/>
                    <a:pt x="0" y="72"/>
                  </a:cubicBezTo>
                  <a:cubicBezTo>
                    <a:pt x="0" y="112"/>
                    <a:pt x="32" y="144"/>
                    <a:pt x="71" y="144"/>
                  </a:cubicBezTo>
                  <a:cubicBezTo>
                    <a:pt x="111" y="144"/>
                    <a:pt x="143" y="112"/>
                    <a:pt x="143" y="72"/>
                  </a:cubicBezTo>
                  <a:cubicBezTo>
                    <a:pt x="143" y="55"/>
                    <a:pt x="137" y="40"/>
                    <a:pt x="128" y="27"/>
                  </a:cubicBezTo>
                  <a:lnTo>
                    <a:pt x="113" y="46"/>
                  </a:lnTo>
                  <a:close/>
                </a:path>
              </a:pathLst>
            </a:custGeom>
            <a:grpFill/>
            <a:ln>
              <a:noFill/>
            </a:ln>
          </p:spPr>
          <p:txBody>
            <a:bodyPr vert="horz" wrap="square" lIns="91440" tIns="45720" rIns="91440" bIns="45720" numCol="1" anchor="t" anchorCtr="0" compatLnSpc="1"/>
            <a:lstStyle/>
            <a:p>
              <a:endParaRPr lang="zh-CN" altLang="en-US"/>
            </a:p>
          </p:txBody>
        </p:sp>
        <p:sp>
          <p:nvSpPr>
            <p:cNvPr id="12" name="Freeform 31"/>
            <p:cNvSpPr/>
            <p:nvPr/>
          </p:nvSpPr>
          <p:spPr bwMode="auto">
            <a:xfrm>
              <a:off x="5712009" y="2286956"/>
              <a:ext cx="302926" cy="356609"/>
            </a:xfrm>
            <a:custGeom>
              <a:avLst/>
              <a:gdLst>
                <a:gd name="T0" fmla="*/ 237 w 237"/>
                <a:gd name="T1" fmla="*/ 47 h 279"/>
                <a:gd name="T2" fmla="*/ 182 w 237"/>
                <a:gd name="T3" fmla="*/ 54 h 279"/>
                <a:gd name="T4" fmla="*/ 175 w 237"/>
                <a:gd name="T5" fmla="*/ 0 h 279"/>
                <a:gd name="T6" fmla="*/ 133 w 237"/>
                <a:gd name="T7" fmla="*/ 54 h 279"/>
                <a:gd name="T8" fmla="*/ 128 w 237"/>
                <a:gd name="T9" fmla="*/ 94 h 279"/>
                <a:gd name="T10" fmla="*/ 4 w 237"/>
                <a:gd name="T11" fmla="*/ 246 h 279"/>
                <a:gd name="T12" fmla="*/ 0 w 237"/>
                <a:gd name="T13" fmla="*/ 279 h 279"/>
                <a:gd name="T14" fmla="*/ 30 w 237"/>
                <a:gd name="T15" fmla="*/ 269 h 279"/>
                <a:gd name="T16" fmla="*/ 156 w 237"/>
                <a:gd name="T17" fmla="*/ 115 h 279"/>
                <a:gd name="T18" fmla="*/ 194 w 237"/>
                <a:gd name="T19" fmla="*/ 101 h 279"/>
                <a:gd name="T20" fmla="*/ 237 w 237"/>
                <a:gd name="T21" fmla="*/ 4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279">
                  <a:moveTo>
                    <a:pt x="237" y="47"/>
                  </a:moveTo>
                  <a:lnTo>
                    <a:pt x="182" y="54"/>
                  </a:lnTo>
                  <a:lnTo>
                    <a:pt x="175" y="0"/>
                  </a:lnTo>
                  <a:lnTo>
                    <a:pt x="133" y="54"/>
                  </a:lnTo>
                  <a:lnTo>
                    <a:pt x="128" y="94"/>
                  </a:lnTo>
                  <a:lnTo>
                    <a:pt x="4" y="246"/>
                  </a:lnTo>
                  <a:lnTo>
                    <a:pt x="0" y="279"/>
                  </a:lnTo>
                  <a:lnTo>
                    <a:pt x="30" y="269"/>
                  </a:lnTo>
                  <a:lnTo>
                    <a:pt x="156" y="115"/>
                  </a:lnTo>
                  <a:lnTo>
                    <a:pt x="194" y="101"/>
                  </a:lnTo>
                  <a:lnTo>
                    <a:pt x="237" y="47"/>
                  </a:lnTo>
                  <a:close/>
                </a:path>
              </a:pathLst>
            </a:custGeom>
            <a:grpFill/>
            <a:ln>
              <a:noFill/>
            </a:ln>
          </p:spPr>
          <p:txBody>
            <a:bodyPr vert="horz" wrap="square" lIns="91440" tIns="45720" rIns="91440" bIns="45720" numCol="1" anchor="t" anchorCtr="0" compatLnSpc="1"/>
            <a:lstStyle/>
            <a:p>
              <a:endParaRPr lang="zh-CN" altLang="en-US"/>
            </a:p>
          </p:txBody>
        </p:sp>
      </p:grpSp>
      <p:cxnSp>
        <p:nvCxnSpPr>
          <p:cNvPr id="13" name="Elbow Connector 52"/>
          <p:cNvCxnSpPr>
            <a:stCxn id="8" idx="4"/>
          </p:cNvCxnSpPr>
          <p:nvPr/>
        </p:nvCxnSpPr>
        <p:spPr>
          <a:xfrm rot="5400000">
            <a:off x="6954362" y="2977499"/>
            <a:ext cx="962546" cy="1040454"/>
          </a:xfrm>
          <a:prstGeom prst="bentConnector2">
            <a:avLst/>
          </a:prstGeom>
          <a:ln w="6350">
            <a:solidFill>
              <a:srgbClr val="1D8DE5"/>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构建软件的不同目的</a:t>
            </a:r>
            <a:endParaRPr lang="en-US" dirty="0"/>
          </a:p>
        </p:txBody>
      </p:sp>
      <p:sp>
        <p:nvSpPr>
          <p:cNvPr id="3" name="Content Placeholder 2"/>
          <p:cNvSpPr>
            <a:spLocks noGrp="1"/>
          </p:cNvSpPr>
          <p:nvPr>
            <p:ph idx="1"/>
          </p:nvPr>
        </p:nvSpPr>
        <p:spPr>
          <a:xfrm>
            <a:off x="768096" y="939800"/>
            <a:ext cx="7832833" cy="3783754"/>
          </a:xfrm>
        </p:spPr>
        <p:txBody>
          <a:bodyPr>
            <a:normAutofit fontScale="62500" lnSpcReduction="20000"/>
          </a:bodyPr>
          <a:lstStyle/>
          <a:p>
            <a:pPr marL="431800">
              <a:lnSpc>
                <a:spcPct val="140000"/>
              </a:lnSpc>
              <a:spcBef>
                <a:spcPts val="1200"/>
              </a:spcBef>
              <a:spcAft>
                <a:spcPts val="0"/>
              </a:spcAft>
            </a:pPr>
            <a:r>
              <a:rPr lang="en-US" altLang="zh-CN" dirty="0" smtClean="0">
                <a:latin typeface="+mj-ea"/>
                <a:ea typeface="+mj-ea"/>
              </a:rPr>
              <a:t>Build </a:t>
            </a:r>
            <a:r>
              <a:rPr lang="en-US" altLang="zh-CN" dirty="0">
                <a:latin typeface="+mj-ea"/>
                <a:ea typeface="+mj-ea"/>
              </a:rPr>
              <a:t>To Learn</a:t>
            </a:r>
            <a:r>
              <a:rPr lang="zh-CN" altLang="en-US" dirty="0">
                <a:latin typeface="+mj-ea"/>
                <a:ea typeface="+mj-ea"/>
              </a:rPr>
              <a:t>：开发软件，构建系统的目的是做进一步的试验，试图发现客观规律 或探求某方法的优劣。这些项目经常是科研论文的基础工作。 </a:t>
            </a:r>
            <a:endParaRPr lang="en-US" altLang="zh-CN" dirty="0">
              <a:latin typeface="+mj-ea"/>
              <a:ea typeface="+mj-ea"/>
            </a:endParaRPr>
          </a:p>
          <a:p>
            <a:pPr marL="431800">
              <a:lnSpc>
                <a:spcPct val="140000"/>
              </a:lnSpc>
              <a:spcBef>
                <a:spcPts val="1200"/>
              </a:spcBef>
              <a:spcAft>
                <a:spcPts val="0"/>
              </a:spcAft>
            </a:pPr>
            <a:r>
              <a:rPr lang="en-US" altLang="zh-CN" dirty="0">
                <a:latin typeface="+mj-ea"/>
                <a:ea typeface="+mj-ea"/>
              </a:rPr>
              <a:t>Build To Show</a:t>
            </a:r>
            <a:r>
              <a:rPr lang="zh-CN" altLang="en-US" dirty="0">
                <a:latin typeface="+mj-ea"/>
                <a:ea typeface="+mj-ea"/>
              </a:rPr>
              <a:t>：为了突出地展现某个技术的作用，开发一些以演示为目的的软件，这 些项目很吸引眼球，经常获得新闻报道，但是功能未必全面或实用。</a:t>
            </a:r>
            <a:endParaRPr lang="en-US" altLang="zh-CN" dirty="0">
              <a:latin typeface="+mj-ea"/>
              <a:ea typeface="+mj-ea"/>
            </a:endParaRPr>
          </a:p>
          <a:p>
            <a:pPr marL="431800">
              <a:lnSpc>
                <a:spcPct val="140000"/>
              </a:lnSpc>
              <a:spcBef>
                <a:spcPts val="1200"/>
              </a:spcBef>
              <a:spcAft>
                <a:spcPts val="0"/>
              </a:spcAft>
            </a:pPr>
            <a:r>
              <a:rPr lang="en-US" altLang="zh-CN" dirty="0">
                <a:latin typeface="+mj-ea"/>
                <a:ea typeface="+mj-ea"/>
              </a:rPr>
              <a:t>Build To Serve</a:t>
            </a:r>
            <a:r>
              <a:rPr lang="zh-CN" altLang="en-US" dirty="0">
                <a:latin typeface="+mj-ea"/>
                <a:ea typeface="+mj-ea"/>
              </a:rPr>
              <a:t>：为了服务一定范围的目标用户而构建的工具等，有时以公开</a:t>
            </a:r>
            <a:r>
              <a:rPr lang="en-US" altLang="zh-CN" dirty="0">
                <a:latin typeface="+mj-ea"/>
                <a:ea typeface="+mj-ea"/>
              </a:rPr>
              <a:t>SDK</a:t>
            </a:r>
            <a:r>
              <a:rPr lang="zh-CN" altLang="en-US" dirty="0">
                <a:latin typeface="+mj-ea"/>
                <a:ea typeface="+mj-ea"/>
              </a:rPr>
              <a:t>的 形式发布，让别的研发人员使用。</a:t>
            </a:r>
            <a:endParaRPr lang="en-US" altLang="zh-CN" dirty="0">
              <a:latin typeface="+mj-ea"/>
              <a:ea typeface="+mj-ea"/>
            </a:endParaRPr>
          </a:p>
          <a:p>
            <a:pPr marL="431800">
              <a:lnSpc>
                <a:spcPct val="140000"/>
              </a:lnSpc>
              <a:spcBef>
                <a:spcPts val="1200"/>
              </a:spcBef>
              <a:spcAft>
                <a:spcPts val="0"/>
              </a:spcAft>
            </a:pPr>
            <a:r>
              <a:rPr lang="en-US" altLang="zh-CN" dirty="0">
                <a:latin typeface="+mj-ea"/>
                <a:ea typeface="+mj-ea"/>
              </a:rPr>
              <a:t>Build To Win</a:t>
            </a:r>
            <a:r>
              <a:rPr lang="zh-CN" altLang="en-US" dirty="0">
                <a:latin typeface="+mj-ea"/>
                <a:ea typeface="+mj-ea"/>
              </a:rPr>
              <a:t>：以在市场上赢得用户为目标而构建的软件。这也是种种科学发现、技 术突破最好的试金石。</a:t>
            </a:r>
            <a:endParaRPr lang="zh-CN" altLang="en-US" dirty="0">
              <a:latin typeface="+mj-ea"/>
              <a:ea typeface="+mj-ea"/>
            </a:endParaRPr>
          </a:p>
        </p:txBody>
      </p:sp>
      <p:sp>
        <p:nvSpPr>
          <p:cNvPr id="4" name="日期占位符 3"/>
          <p:cNvSpPr>
            <a:spLocks noGrp="1"/>
          </p:cNvSpPr>
          <p:nvPr>
            <p:ph type="dt" sz="half" idx="10"/>
          </p:nvPr>
        </p:nvSpPr>
        <p:spPr/>
        <p:txBody>
          <a:bodyPr/>
          <a:lstStyle/>
          <a:p>
            <a:fld id="{6DCFAF98-0E33-40D7-963F-7B9FBF1F3E65}"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软件工程和软件开发流程</a:t>
            </a:r>
            <a:endParaRPr lang="zh-CN" altLang="en-US" dirty="0"/>
          </a:p>
        </p:txBody>
      </p:sp>
      <p:sp>
        <p:nvSpPr>
          <p:cNvPr id="3" name="内容占位符 2"/>
          <p:cNvSpPr>
            <a:spLocks noGrp="1"/>
          </p:cNvSpPr>
          <p:nvPr>
            <p:ph idx="1"/>
          </p:nvPr>
        </p:nvSpPr>
        <p:spPr>
          <a:xfrm>
            <a:off x="768096" y="1082842"/>
            <a:ext cx="7930736" cy="3224463"/>
          </a:xfrm>
        </p:spPr>
        <p:txBody>
          <a:bodyPr/>
          <a:lstStyle/>
          <a:p>
            <a:pPr indent="-360045" algn="just">
              <a:lnSpc>
                <a:spcPct val="120000"/>
              </a:lnSpc>
              <a:spcBef>
                <a:spcPts val="1200"/>
              </a:spcBef>
              <a:buClr>
                <a:schemeClr val="accent1"/>
              </a:buClr>
              <a:buSzPct val="80000"/>
              <a:buFont typeface="Arial" panose="020B0604020202020204" pitchFamily="34" charset="0"/>
              <a:buChar char="֍"/>
            </a:pPr>
            <a:r>
              <a:rPr lang="zh-CN" altLang="en-US" sz="2400" dirty="0">
                <a:solidFill>
                  <a:schemeClr val="tx2">
                    <a:lumMod val="90000"/>
                    <a:lumOff val="10000"/>
                  </a:schemeClr>
                </a:solidFill>
                <a:latin typeface="+mj-ea"/>
                <a:ea typeface="+mj-ea"/>
              </a:rPr>
              <a:t>人们在开发、运营、维护软件的过程中有很多技术、做法、习惯和思想体系。软件工程把</a:t>
            </a:r>
            <a:r>
              <a:rPr lang="zh-CN" altLang="en-US" sz="2400" dirty="0" smtClean="0">
                <a:solidFill>
                  <a:schemeClr val="tx2">
                    <a:lumMod val="90000"/>
                    <a:lumOff val="10000"/>
                  </a:schemeClr>
                </a:solidFill>
                <a:latin typeface="+mj-ea"/>
                <a:ea typeface="+mj-ea"/>
              </a:rPr>
              <a:t>这些相关</a:t>
            </a:r>
            <a:r>
              <a:rPr lang="zh-CN" altLang="en-US" sz="2400" dirty="0">
                <a:solidFill>
                  <a:schemeClr val="tx2">
                    <a:lumMod val="90000"/>
                    <a:lumOff val="10000"/>
                  </a:schemeClr>
                </a:solidFill>
                <a:latin typeface="+mj-ea"/>
                <a:ea typeface="+mj-ea"/>
              </a:rPr>
              <a:t>的技术和过程统一到一个体系中，叫“软件开发流程”。</a:t>
            </a:r>
            <a:endParaRPr lang="en-US" altLang="zh-CN" sz="2400" dirty="0">
              <a:solidFill>
                <a:schemeClr val="tx2">
                  <a:lumMod val="90000"/>
                  <a:lumOff val="10000"/>
                </a:schemeClr>
              </a:solidFill>
              <a:latin typeface="+mj-ea"/>
              <a:ea typeface="+mj-ea"/>
            </a:endParaRPr>
          </a:p>
          <a:p>
            <a:pPr indent="-360045" algn="just">
              <a:lnSpc>
                <a:spcPct val="120000"/>
              </a:lnSpc>
              <a:spcBef>
                <a:spcPts val="1200"/>
              </a:spcBef>
              <a:buClr>
                <a:schemeClr val="accent1"/>
              </a:buClr>
              <a:buSzPct val="80000"/>
              <a:buFont typeface="Arial" panose="020B0604020202020204" pitchFamily="34" charset="0"/>
              <a:buChar char="֍"/>
            </a:pPr>
            <a:r>
              <a:rPr lang="zh-CN" altLang="en-US" sz="2400" dirty="0">
                <a:solidFill>
                  <a:schemeClr val="tx2">
                    <a:lumMod val="90000"/>
                    <a:lumOff val="10000"/>
                  </a:schemeClr>
                </a:solidFill>
                <a:latin typeface="+mj-ea"/>
                <a:ea typeface="+mj-ea"/>
              </a:rPr>
              <a:t>软件开发流程的目的是为了</a:t>
            </a:r>
            <a:r>
              <a:rPr lang="zh-CN" altLang="en-US" sz="2400" dirty="0" smtClean="0">
                <a:solidFill>
                  <a:schemeClr val="tx2">
                    <a:lumMod val="90000"/>
                    <a:lumOff val="10000"/>
                  </a:schemeClr>
                </a:solidFill>
                <a:latin typeface="+mj-ea"/>
                <a:ea typeface="+mj-ea"/>
              </a:rPr>
              <a:t>提高软件开发</a:t>
            </a:r>
            <a:r>
              <a:rPr lang="zh-CN" altLang="en-US" sz="2400" dirty="0">
                <a:solidFill>
                  <a:schemeClr val="tx2">
                    <a:lumMod val="90000"/>
                    <a:lumOff val="10000"/>
                  </a:schemeClr>
                </a:solidFill>
                <a:latin typeface="+mj-ea"/>
                <a:ea typeface="+mj-ea"/>
              </a:rPr>
              <a:t>、运营、维护的效率，并提高软件的质量、用户满意度、可靠性和软件的可维护性</a:t>
            </a:r>
            <a:r>
              <a:rPr lang="zh-CN" altLang="en-US" sz="2400" dirty="0" smtClean="0">
                <a:solidFill>
                  <a:schemeClr val="tx2">
                    <a:lumMod val="90000"/>
                    <a:lumOff val="10000"/>
                  </a:schemeClr>
                </a:solidFill>
                <a:latin typeface="+mj-ea"/>
                <a:ea typeface="+mj-ea"/>
              </a:rPr>
              <a:t>。</a:t>
            </a:r>
            <a:endParaRPr lang="zh-CN" altLang="en-US" sz="2400" dirty="0">
              <a:solidFill>
                <a:schemeClr val="tx2">
                  <a:lumMod val="90000"/>
                  <a:lumOff val="10000"/>
                </a:schemeClr>
              </a:solidFill>
              <a:latin typeface="+mj-ea"/>
              <a:ea typeface="+mj-ea"/>
            </a:endParaRPr>
          </a:p>
        </p:txBody>
      </p:sp>
      <p:sp>
        <p:nvSpPr>
          <p:cNvPr id="4" name="日期占位符 3"/>
          <p:cNvSpPr>
            <a:spLocks noGrp="1"/>
          </p:cNvSpPr>
          <p:nvPr>
            <p:ph type="dt" sz="half" idx="10"/>
          </p:nvPr>
        </p:nvSpPr>
        <p:spPr/>
        <p:txBody>
          <a:bodyPr/>
          <a:lstStyle/>
          <a:p>
            <a:fld id="{624C3481-F670-4F8F-BA36-64E2A53CB7D6}" type="datetime1">
              <a:rPr lang="zh-CN" altLang="en-US" sz="1600" smtClean="0"/>
            </a:fld>
            <a:endParaRPr lang="zh-CN" altLang="en-US" sz="1600" dirty="0"/>
          </a:p>
        </p:txBody>
      </p:sp>
      <p:sp>
        <p:nvSpPr>
          <p:cNvPr id="5" name="页脚占位符 4"/>
          <p:cNvSpPr>
            <a:spLocks noGrp="1"/>
          </p:cNvSpPr>
          <p:nvPr>
            <p:ph type="ftr" sz="quarter" idx="11"/>
          </p:nvPr>
        </p:nvSpPr>
        <p:spPr/>
        <p:txBody>
          <a:bodyPr/>
          <a:lstStyle/>
          <a:p>
            <a:r>
              <a:rPr lang="zh-CN" altLang="en-US" sz="1600" smtClean="0"/>
              <a:t>软件工程</a:t>
            </a:r>
            <a:endParaRPr lang="zh-CN" altLang="en-US" sz="1600" dirty="0"/>
          </a:p>
        </p:txBody>
      </p:sp>
      <p:sp>
        <p:nvSpPr>
          <p:cNvPr id="6" name="灯片编号占位符 5"/>
          <p:cNvSpPr>
            <a:spLocks noGrp="1"/>
          </p:cNvSpPr>
          <p:nvPr>
            <p:ph type="sldNum" sz="quarter" idx="12"/>
          </p:nvPr>
        </p:nvSpPr>
        <p:spPr/>
        <p:txBody>
          <a:bodyPr/>
          <a:lstStyle/>
          <a:p>
            <a:fld id="{F528F39D-B5E5-4CA7-906C-979D5A62978D}" type="slidenum">
              <a:rPr lang="zh-CN" altLang="en-US" sz="1600" smtClean="0"/>
            </a:fld>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软件工程的三要素</a:t>
            </a:r>
            <a:endParaRPr lang="zh-CN" altLang="en-US" dirty="0"/>
          </a:p>
        </p:txBody>
      </p:sp>
      <p:pic>
        <p:nvPicPr>
          <p:cNvPr id="7" name="内容占位符 6"/>
          <p:cNvPicPr>
            <a:picLocks noGrp="1" noChangeAspect="1"/>
          </p:cNvPicPr>
          <p:nvPr>
            <p:ph idx="1"/>
          </p:nvPr>
        </p:nvPicPr>
        <p:blipFill>
          <a:blip r:embed="rId1">
            <a:clrChange>
              <a:clrFrom>
                <a:srgbClr val="FFFFFF"/>
              </a:clrFrom>
              <a:clrTo>
                <a:srgbClr val="FFFFFF">
                  <a:alpha val="0"/>
                </a:srgbClr>
              </a:clrTo>
            </a:clrChange>
          </a:blip>
          <a:stretch>
            <a:fillRect/>
          </a:stretch>
        </p:blipFill>
        <p:spPr>
          <a:xfrm>
            <a:off x="868853" y="716178"/>
            <a:ext cx="7803204" cy="3855821"/>
          </a:xfrm>
          <a:prstGeom prst="rect">
            <a:avLst/>
          </a:prstGeom>
        </p:spPr>
      </p:pic>
      <p:sp>
        <p:nvSpPr>
          <p:cNvPr id="4" name="日期占位符 3"/>
          <p:cNvSpPr>
            <a:spLocks noGrp="1"/>
          </p:cNvSpPr>
          <p:nvPr>
            <p:ph type="dt" sz="half" idx="10"/>
          </p:nvPr>
        </p:nvSpPr>
        <p:spPr/>
        <p:txBody>
          <a:bodyPr/>
          <a:lstStyle/>
          <a:p>
            <a:fld id="{D32DDB84-ED2B-4AD3-B4C5-20996D92B9E7}"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软件工程过程</a:t>
            </a:r>
            <a:endParaRPr lang="zh-CN" altLang="en-US" dirty="0"/>
          </a:p>
        </p:txBody>
      </p:sp>
      <p:sp>
        <p:nvSpPr>
          <p:cNvPr id="4" name="日期占位符 3"/>
          <p:cNvSpPr>
            <a:spLocks noGrp="1"/>
          </p:cNvSpPr>
          <p:nvPr>
            <p:ph type="dt" sz="half" idx="10"/>
          </p:nvPr>
        </p:nvSpPr>
        <p:spPr/>
        <p:txBody>
          <a:bodyPr/>
          <a:lstStyle/>
          <a:p>
            <a:fld id="{205E6E0F-33D7-43BE-BE16-972AEE922DA7}"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7" name="图片 6"/>
          <p:cNvPicPr>
            <a:picLocks noChangeAspect="1"/>
          </p:cNvPicPr>
          <p:nvPr/>
        </p:nvPicPr>
        <p:blipFill>
          <a:blip r:embed="rId1">
            <a:clrChange>
              <a:clrFrom>
                <a:srgbClr val="FFFFFF"/>
              </a:clrFrom>
              <a:clrTo>
                <a:srgbClr val="FFFFFF">
                  <a:alpha val="0"/>
                </a:srgbClr>
              </a:clrTo>
            </a:clrChange>
          </a:blip>
          <a:stretch>
            <a:fillRect/>
          </a:stretch>
        </p:blipFill>
        <p:spPr>
          <a:xfrm>
            <a:off x="768096" y="1123339"/>
            <a:ext cx="7835576" cy="3554282"/>
          </a:xfrm>
          <a:prstGeom prst="rect">
            <a:avLst/>
          </a:prstGeom>
        </p:spPr>
      </p:pic>
      <p:sp>
        <p:nvSpPr>
          <p:cNvPr id="3" name="文本框 2"/>
          <p:cNvSpPr txBox="1"/>
          <p:nvPr/>
        </p:nvSpPr>
        <p:spPr>
          <a:xfrm>
            <a:off x="768096" y="938673"/>
            <a:ext cx="8203342"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zh-CN" b="1" dirty="0">
                <a:solidFill>
                  <a:schemeClr val="tx2"/>
                </a:solidFill>
                <a:latin typeface="+mj-ea"/>
                <a:ea typeface="+mj-ea"/>
              </a:rPr>
              <a:t>软件工程过程</a:t>
            </a:r>
            <a:r>
              <a:rPr lang="zh-CN" altLang="zh-CN" dirty="0">
                <a:solidFill>
                  <a:schemeClr val="tx2"/>
                </a:solidFill>
                <a:latin typeface="+mj-ea"/>
                <a:ea typeface="+mj-ea"/>
              </a:rPr>
              <a:t>是指</a:t>
            </a:r>
            <a:r>
              <a:rPr lang="zh-CN" altLang="zh-CN" dirty="0" smtClean="0">
                <a:solidFill>
                  <a:schemeClr val="tx2"/>
                </a:solidFill>
                <a:latin typeface="+mj-ea"/>
                <a:ea typeface="+mj-ea"/>
              </a:rPr>
              <a:t>在生命周期</a:t>
            </a:r>
            <a:r>
              <a:rPr lang="zh-CN" altLang="zh-CN" dirty="0">
                <a:solidFill>
                  <a:schemeClr val="tx2"/>
                </a:solidFill>
                <a:latin typeface="+mj-ea"/>
                <a:ea typeface="+mj-ea"/>
              </a:rPr>
              <a:t>内，为了实现特定目标而进行的一系列相关活动</a:t>
            </a:r>
            <a:r>
              <a:rPr lang="zh-CN" altLang="zh-CN" dirty="0" smtClean="0">
                <a:solidFill>
                  <a:schemeClr val="tx2"/>
                </a:solidFill>
                <a:latin typeface="+mj-ea"/>
                <a:ea typeface="+mj-ea"/>
              </a:rPr>
              <a:t>。</a:t>
            </a:r>
            <a:endParaRPr lang="en-US" altLang="zh-CN" dirty="0">
              <a:solidFill>
                <a:schemeClr val="tx2"/>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软件工程过程</a:t>
            </a:r>
            <a:endParaRPr lang="zh-CN" altLang="en-US" dirty="0"/>
          </a:p>
        </p:txBody>
      </p:sp>
      <p:sp>
        <p:nvSpPr>
          <p:cNvPr id="4" name="日期占位符 3"/>
          <p:cNvSpPr>
            <a:spLocks noGrp="1"/>
          </p:cNvSpPr>
          <p:nvPr>
            <p:ph type="dt" sz="half" idx="10"/>
          </p:nvPr>
        </p:nvSpPr>
        <p:spPr/>
        <p:txBody>
          <a:bodyPr/>
          <a:lstStyle/>
          <a:p>
            <a:fld id="{4BA6C76C-C19B-4A2A-90DA-9CE322875B2B}"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8" name="图片 7"/>
          <p:cNvPicPr>
            <a:picLocks noChangeAspect="1"/>
          </p:cNvPicPr>
          <p:nvPr/>
        </p:nvPicPr>
        <p:blipFill>
          <a:blip r:embed="rId1">
            <a:clrChange>
              <a:clrFrom>
                <a:srgbClr val="FFFFFF"/>
              </a:clrFrom>
              <a:clrTo>
                <a:srgbClr val="FFFFFF">
                  <a:alpha val="0"/>
                </a:srgbClr>
              </a:clrTo>
            </a:clrChange>
          </a:blip>
          <a:stretch>
            <a:fillRect/>
          </a:stretch>
        </p:blipFill>
        <p:spPr>
          <a:xfrm>
            <a:off x="655361" y="979226"/>
            <a:ext cx="8090154" cy="3545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软件工程方法</a:t>
            </a:r>
            <a:endParaRPr lang="zh-CN" altLang="en-US" dirty="0"/>
          </a:p>
        </p:txBody>
      </p:sp>
      <p:sp>
        <p:nvSpPr>
          <p:cNvPr id="4" name="日期占位符 3"/>
          <p:cNvSpPr>
            <a:spLocks noGrp="1"/>
          </p:cNvSpPr>
          <p:nvPr>
            <p:ph type="dt" sz="half" idx="10"/>
          </p:nvPr>
        </p:nvSpPr>
        <p:spPr/>
        <p:txBody>
          <a:bodyPr/>
          <a:lstStyle/>
          <a:p>
            <a:fld id="{2E7BAD58-9A45-4187-8E95-CC4B8A97F2D1}"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7" name="图片 6"/>
          <p:cNvPicPr>
            <a:picLocks noChangeAspect="1"/>
          </p:cNvPicPr>
          <p:nvPr/>
        </p:nvPicPr>
        <p:blipFill>
          <a:blip r:embed="rId1">
            <a:clrChange>
              <a:clrFrom>
                <a:srgbClr val="FFFFFF"/>
              </a:clrFrom>
              <a:clrTo>
                <a:srgbClr val="FFFFFF">
                  <a:alpha val="0"/>
                </a:srgbClr>
              </a:clrTo>
            </a:clrChange>
          </a:blip>
          <a:stretch>
            <a:fillRect/>
          </a:stretch>
        </p:blipFill>
        <p:spPr>
          <a:xfrm>
            <a:off x="283412" y="1446591"/>
            <a:ext cx="8366502" cy="3141214"/>
          </a:xfrm>
          <a:prstGeom prst="rect">
            <a:avLst/>
          </a:prstGeom>
        </p:spPr>
      </p:pic>
      <p:sp>
        <p:nvSpPr>
          <p:cNvPr id="3" name="矩形 2"/>
          <p:cNvSpPr/>
          <p:nvPr/>
        </p:nvSpPr>
        <p:spPr>
          <a:xfrm>
            <a:off x="719383" y="770970"/>
            <a:ext cx="8513804" cy="646331"/>
          </a:xfrm>
          <a:prstGeom prst="rect">
            <a:avLst/>
          </a:prstGeom>
        </p:spPr>
        <p:txBody>
          <a:bodyPr wrap="square">
            <a:spAutoFit/>
          </a:bodyPr>
          <a:lstStyle/>
          <a:p>
            <a:pPr>
              <a:lnSpc>
                <a:spcPct val="200000"/>
              </a:lnSpc>
            </a:pPr>
            <a:r>
              <a:rPr lang="zh-CN" altLang="zh-CN" b="1" dirty="0">
                <a:solidFill>
                  <a:schemeClr val="tx2"/>
                </a:solidFill>
                <a:latin typeface="+mj-ea"/>
                <a:ea typeface="+mj-ea"/>
              </a:rPr>
              <a:t>软件工程方法</a:t>
            </a:r>
            <a:r>
              <a:rPr lang="zh-CN" altLang="zh-CN" dirty="0">
                <a:latin typeface="+mj-ea"/>
                <a:ea typeface="+mj-ea"/>
              </a:rPr>
              <a:t>包含软件开发方法、软件度量方法、软件管理方法和软件环境方法</a:t>
            </a:r>
            <a:r>
              <a:rPr lang="zh-CN" altLang="en-US" dirty="0">
                <a:latin typeface="+mj-ea"/>
                <a:ea typeface="+mj-ea"/>
              </a:rPr>
              <a:t>。</a:t>
            </a:r>
            <a:endParaRPr lang="en-US" altLang="zh-CN" dirty="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软件工程工具</a:t>
            </a:r>
            <a:endParaRPr lang="zh-CN" altLang="en-US" dirty="0"/>
          </a:p>
        </p:txBody>
      </p:sp>
      <p:sp>
        <p:nvSpPr>
          <p:cNvPr id="4" name="日期占位符 3"/>
          <p:cNvSpPr>
            <a:spLocks noGrp="1"/>
          </p:cNvSpPr>
          <p:nvPr>
            <p:ph type="dt" sz="half" idx="10"/>
          </p:nvPr>
        </p:nvSpPr>
        <p:spPr/>
        <p:txBody>
          <a:bodyPr/>
          <a:lstStyle/>
          <a:p>
            <a:fld id="{6BF762B3-4D21-4293-BEC1-CB578F606A5E}"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7" name="图片 6"/>
          <p:cNvPicPr>
            <a:picLocks noChangeAspect="1"/>
          </p:cNvPicPr>
          <p:nvPr/>
        </p:nvPicPr>
        <p:blipFill>
          <a:blip r:embed="rId1">
            <a:clrChange>
              <a:clrFrom>
                <a:srgbClr val="FFFFFF"/>
              </a:clrFrom>
              <a:clrTo>
                <a:srgbClr val="FFFFFF">
                  <a:alpha val="0"/>
                </a:srgbClr>
              </a:clrTo>
            </a:clrChange>
          </a:blip>
          <a:stretch>
            <a:fillRect/>
          </a:stretch>
        </p:blipFill>
        <p:spPr>
          <a:xfrm>
            <a:off x="592732" y="1013030"/>
            <a:ext cx="8358195" cy="333350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indent="0"/>
            <a:r>
              <a:rPr lang="zh-CN" altLang="en-US" dirty="0"/>
              <a:t>软件的发展历程</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2066DBC2-A837-4C36-8279-1C205B8B1510}"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grpSp>
        <p:nvGrpSpPr>
          <p:cNvPr id="7" name="组合 6"/>
          <p:cNvGrpSpPr/>
          <p:nvPr/>
        </p:nvGrpSpPr>
        <p:grpSpPr>
          <a:xfrm>
            <a:off x="102284" y="971682"/>
            <a:ext cx="8934212" cy="3603356"/>
            <a:chOff x="108488" y="1425844"/>
            <a:chExt cx="8934212" cy="4804475"/>
          </a:xfrm>
        </p:grpSpPr>
        <p:sp>
          <p:nvSpPr>
            <p:cNvPr id="8" name="Rectangle 3"/>
            <p:cNvSpPr>
              <a:spLocks noChangeArrowheads="1"/>
            </p:cNvSpPr>
            <p:nvPr/>
          </p:nvSpPr>
          <p:spPr bwMode="gray">
            <a:xfrm>
              <a:off x="108488" y="1425844"/>
              <a:ext cx="8927024" cy="4804475"/>
            </a:xfrm>
            <a:prstGeom prst="rect">
              <a:avLst/>
            </a:prstGeom>
            <a:gradFill rotWithShape="1">
              <a:gsLst>
                <a:gs pos="0">
                  <a:srgbClr val="FFFFFF"/>
                </a:gs>
                <a:gs pos="7001">
                  <a:srgbClr val="E6E6E6"/>
                </a:gs>
                <a:gs pos="32001">
                  <a:srgbClr val="7D8496"/>
                </a:gs>
                <a:gs pos="47000">
                  <a:srgbClr val="E6E6E6"/>
                </a:gs>
                <a:gs pos="85001">
                  <a:srgbClr val="7D8496"/>
                </a:gs>
                <a:gs pos="100000">
                  <a:srgbClr val="E6E6E6"/>
                </a:gs>
              </a:gsLst>
              <a:path path="shape">
                <a:fillToRect l="50000" t="50000" r="50000" b="50000"/>
              </a:path>
            </a:gradFill>
            <a:ln w="76200">
              <a:noFill/>
              <a:miter lim="800000"/>
            </a:ln>
            <a:effectLst/>
          </p:spPr>
          <p:txBody>
            <a:bodyPr wrap="none" anchor="ctr"/>
            <a:lstStyle/>
            <a:p>
              <a:endParaRPr lang="zh-CN" altLang="en-US"/>
            </a:p>
          </p:txBody>
        </p:sp>
        <p:sp>
          <p:nvSpPr>
            <p:cNvPr id="9" name="Rectangle 4"/>
            <p:cNvSpPr>
              <a:spLocks noChangeArrowheads="1"/>
            </p:cNvSpPr>
            <p:nvPr/>
          </p:nvSpPr>
          <p:spPr bwMode="gray">
            <a:xfrm>
              <a:off x="179512" y="1484784"/>
              <a:ext cx="8863188" cy="4745535"/>
            </a:xfrm>
            <a:prstGeom prst="rect">
              <a:avLst/>
            </a:prstGeom>
            <a:gradFill rotWithShape="1">
              <a:gsLst>
                <a:gs pos="0">
                  <a:schemeClr val="accent1"/>
                </a:gs>
                <a:gs pos="100000">
                  <a:schemeClr val="accent2"/>
                </a:gs>
              </a:gsLst>
              <a:lin ang="5400000" scaled="1"/>
            </a:gradFill>
            <a:ln w="76200">
              <a:noFill/>
              <a:miter lim="800000"/>
            </a:ln>
            <a:effectLst/>
          </p:spPr>
          <p:txBody>
            <a:bodyPr wrap="none" anchor="ctr"/>
            <a:lstStyle/>
            <a:p>
              <a:endParaRPr lang="zh-CN" altLang="en-US"/>
            </a:p>
          </p:txBody>
        </p:sp>
      </p:grpSp>
      <p:grpSp>
        <p:nvGrpSpPr>
          <p:cNvPr id="10" name="组合 9"/>
          <p:cNvGrpSpPr/>
          <p:nvPr/>
        </p:nvGrpSpPr>
        <p:grpSpPr>
          <a:xfrm>
            <a:off x="395695" y="2571645"/>
            <a:ext cx="8440275" cy="1895381"/>
            <a:chOff x="762000" y="3848100"/>
            <a:chExt cx="7562850" cy="1847850"/>
          </a:xfrm>
        </p:grpSpPr>
        <p:sp>
          <p:nvSpPr>
            <p:cNvPr id="11" name="Rectangle 13"/>
            <p:cNvSpPr>
              <a:spLocks noChangeArrowheads="1"/>
            </p:cNvSpPr>
            <p:nvPr/>
          </p:nvSpPr>
          <p:spPr bwMode="gray">
            <a:xfrm>
              <a:off x="762000" y="3848100"/>
              <a:ext cx="7562850" cy="1847850"/>
            </a:xfrm>
            <a:prstGeom prst="rect">
              <a:avLst/>
            </a:prstGeom>
            <a:gradFill rotWithShape="1">
              <a:gsLst>
                <a:gs pos="0">
                  <a:srgbClr val="FFFFFF"/>
                </a:gs>
                <a:gs pos="7001">
                  <a:srgbClr val="E6E6E6"/>
                </a:gs>
                <a:gs pos="32001">
                  <a:srgbClr val="7D8496"/>
                </a:gs>
                <a:gs pos="47000">
                  <a:srgbClr val="E6E6E6"/>
                </a:gs>
                <a:gs pos="85001">
                  <a:srgbClr val="7D8496"/>
                </a:gs>
                <a:gs pos="100000">
                  <a:srgbClr val="E6E6E6"/>
                </a:gs>
              </a:gsLst>
              <a:path path="shape">
                <a:fillToRect l="50000" t="50000" r="50000" b="50000"/>
              </a:path>
            </a:gradFill>
            <a:ln w="76200">
              <a:noFill/>
              <a:miter lim="800000"/>
            </a:ln>
            <a:effectLst/>
          </p:spPr>
          <p:txBody>
            <a:bodyPr wrap="none" anchor="ctr"/>
            <a:lstStyle/>
            <a:p>
              <a:endParaRPr lang="zh-CN" altLang="en-US"/>
            </a:p>
          </p:txBody>
        </p:sp>
        <p:sp>
          <p:nvSpPr>
            <p:cNvPr id="12" name="Rectangle 14"/>
            <p:cNvSpPr>
              <a:spLocks noChangeArrowheads="1"/>
            </p:cNvSpPr>
            <p:nvPr/>
          </p:nvSpPr>
          <p:spPr bwMode="gray">
            <a:xfrm>
              <a:off x="820738" y="3906838"/>
              <a:ext cx="7445375" cy="1746250"/>
            </a:xfrm>
            <a:prstGeom prst="rect">
              <a:avLst/>
            </a:prstGeom>
            <a:gradFill rotWithShape="1">
              <a:gsLst>
                <a:gs pos="0">
                  <a:schemeClr val="bg1"/>
                </a:gs>
                <a:gs pos="100000">
                  <a:schemeClr val="bg2"/>
                </a:gs>
              </a:gsLst>
              <a:lin ang="5400000" scaled="1"/>
            </a:gradFill>
            <a:ln w="76200">
              <a:noFill/>
              <a:miter lim="800000"/>
            </a:ln>
            <a:effectLst/>
          </p:spPr>
          <p:txBody>
            <a:bodyPr wrap="none" anchor="ctr"/>
            <a:lstStyle/>
            <a:p>
              <a:endParaRPr lang="zh-CN" altLang="en-US"/>
            </a:p>
          </p:txBody>
        </p:sp>
      </p:grpSp>
      <p:grpSp>
        <p:nvGrpSpPr>
          <p:cNvPr id="13" name="组合 12"/>
          <p:cNvGrpSpPr/>
          <p:nvPr/>
        </p:nvGrpSpPr>
        <p:grpSpPr>
          <a:xfrm>
            <a:off x="513556" y="1055266"/>
            <a:ext cx="2195513" cy="1279597"/>
            <a:chOff x="749300" y="1955220"/>
            <a:chExt cx="2195513" cy="1706129"/>
          </a:xfrm>
        </p:grpSpPr>
        <p:sp>
          <p:nvSpPr>
            <p:cNvPr id="14" name="AutoShape 6"/>
            <p:cNvSpPr>
              <a:spLocks noChangeArrowheads="1"/>
            </p:cNvSpPr>
            <p:nvPr/>
          </p:nvSpPr>
          <p:spPr bwMode="gray">
            <a:xfrm>
              <a:off x="749300" y="2438400"/>
              <a:ext cx="2195513" cy="1092200"/>
            </a:xfrm>
            <a:prstGeom prst="homePlate">
              <a:avLst>
                <a:gd name="adj" fmla="val 50254"/>
              </a:avLst>
            </a:prstGeom>
            <a:gradFill rotWithShape="1">
              <a:gsLst>
                <a:gs pos="0">
                  <a:schemeClr val="bg1"/>
                </a:gs>
                <a:gs pos="100000">
                  <a:schemeClr val="hlink"/>
                </a:gs>
              </a:gsLst>
              <a:lin ang="0" scaled="1"/>
            </a:gradFill>
            <a:ln w="12700">
              <a:solidFill>
                <a:schemeClr val="accent2"/>
              </a:solidFill>
              <a:miter lim="800000"/>
            </a:ln>
            <a:effectLst/>
          </p:spPr>
          <p:txBody>
            <a:bodyPr wrap="none" anchor="ctr"/>
            <a:lstStyle/>
            <a:p>
              <a:endParaRPr lang="zh-CN" altLang="en-US"/>
            </a:p>
          </p:txBody>
        </p:sp>
        <p:sp>
          <p:nvSpPr>
            <p:cNvPr id="15" name="Text Box 12"/>
            <p:cNvSpPr txBox="1">
              <a:spLocks noChangeArrowheads="1"/>
            </p:cNvSpPr>
            <p:nvPr/>
          </p:nvSpPr>
          <p:spPr bwMode="gray">
            <a:xfrm>
              <a:off x="1095328" y="1955220"/>
              <a:ext cx="646331" cy="492442"/>
            </a:xfrm>
            <a:prstGeom prst="rect">
              <a:avLst/>
            </a:prstGeom>
            <a:noFill/>
            <a:ln w="9525">
              <a:noFill/>
              <a:miter lim="800000"/>
            </a:ln>
            <a:effectLst/>
          </p:spPr>
          <p:txBody>
            <a:bodyPr wrap="none">
              <a:spAutoFit/>
            </a:bodyPr>
            <a:lstStyle/>
            <a:p>
              <a:pPr eaLnBrk="1" latinLnBrk="1" hangingPunct="1"/>
              <a:r>
                <a:rPr kumimoji="1" lang="zh-CN" altLang="en-US" dirty="0">
                  <a:solidFill>
                    <a:schemeClr val="bg1"/>
                  </a:solidFill>
                  <a:effectLst>
                    <a:outerShdw blurRad="38100" dist="38100" dir="2700000" algn="tl">
                      <a:srgbClr val="000000">
                        <a:alpha val="43137"/>
                      </a:srgbClr>
                    </a:outerShdw>
                  </a:effectLst>
                  <a:latin typeface="+mn-ea"/>
                </a:rPr>
                <a:t>早期</a:t>
              </a:r>
              <a:endParaRPr kumimoji="1" lang="en-US" altLang="ko-KR" dirty="0">
                <a:solidFill>
                  <a:schemeClr val="bg1"/>
                </a:solidFill>
                <a:effectLst>
                  <a:outerShdw blurRad="38100" dist="38100" dir="2700000" algn="tl">
                    <a:srgbClr val="000000">
                      <a:alpha val="43137"/>
                    </a:srgbClr>
                  </a:outerShdw>
                </a:effectLst>
                <a:latin typeface="+mn-ea"/>
              </a:endParaRPr>
            </a:p>
          </p:txBody>
        </p:sp>
        <p:sp>
          <p:nvSpPr>
            <p:cNvPr id="16" name="Text Box 15"/>
            <p:cNvSpPr txBox="1">
              <a:spLocks noChangeArrowheads="1"/>
            </p:cNvSpPr>
            <p:nvPr/>
          </p:nvSpPr>
          <p:spPr bwMode="gray">
            <a:xfrm>
              <a:off x="846062" y="2471280"/>
              <a:ext cx="1144865" cy="1190069"/>
            </a:xfrm>
            <a:prstGeom prst="rect">
              <a:avLst/>
            </a:prstGeom>
            <a:noFill/>
            <a:ln w="9525">
              <a:noFill/>
              <a:miter lim="800000"/>
            </a:ln>
            <a:effectLst/>
          </p:spPr>
          <p:txBody>
            <a:bodyPr wrap="none">
              <a:spAutoFit/>
            </a:bodyPr>
            <a:lstStyle/>
            <a:p>
              <a:pPr>
                <a:spcBef>
                  <a:spcPts val="600"/>
                </a:spcBef>
                <a:buFontTx/>
                <a:buChar char="•"/>
              </a:pPr>
              <a:r>
                <a:rPr lang="zh-CN" altLang="en-US" sz="1400" dirty="0" smtClean="0">
                  <a:latin typeface="Arial" panose="020B0604020202020204" pitchFamily="34" charset="0"/>
                </a:rPr>
                <a:t>面向</a:t>
              </a:r>
              <a:r>
                <a:rPr lang="zh-CN" altLang="en-US" sz="1400" dirty="0">
                  <a:latin typeface="Arial" panose="020B0604020202020204" pitchFamily="34" charset="0"/>
                </a:rPr>
                <a:t>批处理</a:t>
              </a:r>
              <a:endParaRPr lang="zh-CN" altLang="en-US" sz="1400" dirty="0">
                <a:latin typeface="Arial" panose="020B0604020202020204" pitchFamily="34" charset="0"/>
              </a:endParaRPr>
            </a:p>
            <a:p>
              <a:pPr>
                <a:spcBef>
                  <a:spcPts val="600"/>
                </a:spcBef>
                <a:buFontTx/>
                <a:buChar char="•"/>
              </a:pPr>
              <a:r>
                <a:rPr lang="zh-CN" altLang="en-US" sz="1400" dirty="0">
                  <a:latin typeface="Arial" panose="020B0604020202020204" pitchFamily="34" charset="0"/>
                </a:rPr>
                <a:t>有限的分布</a:t>
              </a:r>
              <a:endParaRPr lang="zh-CN" altLang="en-US" sz="1400" dirty="0">
                <a:latin typeface="Arial" panose="020B0604020202020204" pitchFamily="34" charset="0"/>
              </a:endParaRPr>
            </a:p>
            <a:p>
              <a:pPr>
                <a:spcBef>
                  <a:spcPts val="600"/>
                </a:spcBef>
                <a:buFontTx/>
                <a:buChar char="•"/>
              </a:pPr>
              <a:r>
                <a:rPr lang="zh-CN" altLang="en-US" sz="1400" dirty="0">
                  <a:latin typeface="Arial" panose="020B0604020202020204" pitchFamily="34" charset="0"/>
                </a:rPr>
                <a:t>自定义软件</a:t>
              </a:r>
              <a:endParaRPr lang="en-US" altLang="zh-CN" sz="1400" dirty="0">
                <a:latin typeface="Arial" panose="020B0604020202020204" pitchFamily="34" charset="0"/>
              </a:endParaRPr>
            </a:p>
          </p:txBody>
        </p:sp>
      </p:grpSp>
      <p:grpSp>
        <p:nvGrpSpPr>
          <p:cNvPr id="17" name="组合 16"/>
          <p:cNvGrpSpPr/>
          <p:nvPr/>
        </p:nvGrpSpPr>
        <p:grpSpPr>
          <a:xfrm>
            <a:off x="2123729" y="988715"/>
            <a:ext cx="2388741" cy="1491962"/>
            <a:chOff x="2466954" y="1857890"/>
            <a:chExt cx="2388741" cy="1989281"/>
          </a:xfrm>
        </p:grpSpPr>
        <p:sp>
          <p:nvSpPr>
            <p:cNvPr id="18" name="AutoShape 5"/>
            <p:cNvSpPr>
              <a:spLocks noChangeArrowheads="1"/>
            </p:cNvSpPr>
            <p:nvPr/>
          </p:nvSpPr>
          <p:spPr bwMode="gray">
            <a:xfrm>
              <a:off x="2466954" y="2357592"/>
              <a:ext cx="2388741" cy="1257726"/>
            </a:xfrm>
            <a:prstGeom prst="chevron">
              <a:avLst>
                <a:gd name="adj" fmla="val 50254"/>
              </a:avLst>
            </a:prstGeom>
            <a:gradFill rotWithShape="1">
              <a:gsLst>
                <a:gs pos="0">
                  <a:schemeClr val="hlink"/>
                </a:gs>
                <a:gs pos="100000">
                  <a:schemeClr val="accent1"/>
                </a:gs>
              </a:gsLst>
              <a:lin ang="0" scaled="1"/>
            </a:gradFill>
            <a:ln w="12700">
              <a:solidFill>
                <a:schemeClr val="accent2"/>
              </a:solidFill>
              <a:miter lim="800000"/>
            </a:ln>
            <a:effectLst/>
          </p:spPr>
          <p:txBody>
            <a:bodyPr wrap="none" anchor="ctr"/>
            <a:lstStyle/>
            <a:p>
              <a:pPr algn="ctr" eaLnBrk="1" latinLnBrk="1" hangingPunct="1"/>
              <a:endParaRPr kumimoji="1" lang="ko-KR" altLang="en-US">
                <a:latin typeface="굴림" pitchFamily="50" charset="-127"/>
                <a:ea typeface="굴림" pitchFamily="50" charset="-127"/>
              </a:endParaRPr>
            </a:p>
          </p:txBody>
        </p:sp>
        <p:sp>
          <p:nvSpPr>
            <p:cNvPr id="19" name="Text Box 11"/>
            <p:cNvSpPr txBox="1">
              <a:spLocks noChangeArrowheads="1"/>
            </p:cNvSpPr>
            <p:nvPr/>
          </p:nvSpPr>
          <p:spPr bwMode="gray">
            <a:xfrm>
              <a:off x="3210623" y="1857890"/>
              <a:ext cx="1107996" cy="492443"/>
            </a:xfrm>
            <a:prstGeom prst="rect">
              <a:avLst/>
            </a:prstGeom>
            <a:noFill/>
            <a:ln w="9525">
              <a:noFill/>
              <a:miter lim="800000"/>
            </a:ln>
            <a:effectLst/>
          </p:spPr>
          <p:txBody>
            <a:bodyPr wrap="none">
              <a:spAutoFit/>
            </a:bodyPr>
            <a:lstStyle/>
            <a:p>
              <a:pPr eaLnBrk="1" latinLnBrk="1" hangingPunct="1"/>
              <a:r>
                <a:rPr kumimoji="1" lang="zh-CN" altLang="en-US" dirty="0" smtClean="0">
                  <a:solidFill>
                    <a:schemeClr val="bg1"/>
                  </a:solidFill>
                  <a:effectLst>
                    <a:outerShdw blurRad="38100" dist="38100" dir="2700000" algn="tl">
                      <a:srgbClr val="000000">
                        <a:alpha val="43137"/>
                      </a:srgbClr>
                    </a:outerShdw>
                  </a:effectLst>
                  <a:latin typeface="+mn-ea"/>
                </a:rPr>
                <a:t>第二阶段</a:t>
              </a:r>
              <a:endParaRPr kumimoji="1" lang="en-US" altLang="ko-KR" dirty="0">
                <a:solidFill>
                  <a:schemeClr val="bg1"/>
                </a:solidFill>
                <a:effectLst>
                  <a:outerShdw blurRad="38100" dist="38100" dir="2700000" algn="tl">
                    <a:srgbClr val="000000">
                      <a:alpha val="43137"/>
                    </a:srgbClr>
                  </a:outerShdw>
                </a:effectLst>
                <a:latin typeface="+mn-ea"/>
              </a:endParaRPr>
            </a:p>
          </p:txBody>
        </p:sp>
        <p:sp>
          <p:nvSpPr>
            <p:cNvPr id="20" name="Text Box 16"/>
            <p:cNvSpPr txBox="1">
              <a:spLocks noChangeArrowheads="1"/>
            </p:cNvSpPr>
            <p:nvPr/>
          </p:nvSpPr>
          <p:spPr bwMode="gray">
            <a:xfrm>
              <a:off x="3233113" y="2246732"/>
              <a:ext cx="1217163" cy="1600439"/>
            </a:xfrm>
            <a:prstGeom prst="rect">
              <a:avLst/>
            </a:prstGeom>
            <a:noFill/>
            <a:ln w="9525">
              <a:noFill/>
              <a:miter lim="800000"/>
            </a:ln>
            <a:effectLst/>
          </p:spPr>
          <p:txBody>
            <a:bodyPr wrap="square">
              <a:spAutoFit/>
            </a:bodyPr>
            <a:lstStyle/>
            <a:p>
              <a:pPr>
                <a:spcBef>
                  <a:spcPts val="0"/>
                </a:spcBef>
                <a:buFontTx/>
                <a:buChar char="•"/>
              </a:pPr>
              <a:r>
                <a:rPr lang="zh-CN" altLang="en-US" dirty="0">
                  <a:solidFill>
                    <a:schemeClr val="bg1"/>
                  </a:solidFill>
                  <a:effectLst>
                    <a:outerShdw blurRad="38100" dist="38100" dir="2700000" algn="tl">
                      <a:srgbClr val="000000">
                        <a:alpha val="43137"/>
                      </a:srgbClr>
                    </a:outerShdw>
                  </a:effectLst>
                  <a:latin typeface="Arial" panose="020B0604020202020204" pitchFamily="34" charset="0"/>
                </a:rPr>
                <a:t>多用户</a:t>
              </a:r>
              <a:endParaRPr lang="zh-CN" altLang="en-US" dirty="0">
                <a:solidFill>
                  <a:schemeClr val="bg1"/>
                </a:solidFill>
                <a:effectLst>
                  <a:outerShdw blurRad="38100" dist="38100" dir="2700000" algn="tl">
                    <a:srgbClr val="000000">
                      <a:alpha val="43137"/>
                    </a:srgbClr>
                  </a:outerShdw>
                </a:effectLst>
                <a:latin typeface="Arial" panose="020B0604020202020204" pitchFamily="34" charset="0"/>
              </a:endParaRPr>
            </a:p>
            <a:p>
              <a:pPr>
                <a:spcBef>
                  <a:spcPts val="0"/>
                </a:spcBef>
                <a:buFontTx/>
                <a:buChar char="•"/>
              </a:pPr>
              <a:r>
                <a:rPr lang="zh-CN" altLang="en-US" dirty="0">
                  <a:solidFill>
                    <a:schemeClr val="bg1"/>
                  </a:solidFill>
                  <a:effectLst>
                    <a:outerShdw blurRad="38100" dist="38100" dir="2700000" algn="tl">
                      <a:srgbClr val="000000">
                        <a:alpha val="43137"/>
                      </a:srgbClr>
                    </a:outerShdw>
                  </a:effectLst>
                  <a:latin typeface="Arial" panose="020B0604020202020204" pitchFamily="34" charset="0"/>
                </a:rPr>
                <a:t>实时</a:t>
              </a:r>
              <a:endParaRPr lang="zh-CN" altLang="en-US" dirty="0">
                <a:solidFill>
                  <a:schemeClr val="bg1"/>
                </a:solidFill>
                <a:effectLst>
                  <a:outerShdw blurRad="38100" dist="38100" dir="2700000" algn="tl">
                    <a:srgbClr val="000000">
                      <a:alpha val="43137"/>
                    </a:srgbClr>
                  </a:outerShdw>
                </a:effectLst>
                <a:latin typeface="Arial" panose="020B0604020202020204" pitchFamily="34" charset="0"/>
              </a:endParaRPr>
            </a:p>
            <a:p>
              <a:pPr>
                <a:spcBef>
                  <a:spcPts val="0"/>
                </a:spcBef>
                <a:buFontTx/>
                <a:buChar char="•"/>
              </a:pPr>
              <a:r>
                <a:rPr lang="zh-CN" altLang="en-US" dirty="0">
                  <a:solidFill>
                    <a:schemeClr val="bg1"/>
                  </a:solidFill>
                  <a:effectLst>
                    <a:outerShdw blurRad="38100" dist="38100" dir="2700000" algn="tl">
                      <a:srgbClr val="000000">
                        <a:alpha val="43137"/>
                      </a:srgbClr>
                    </a:outerShdw>
                  </a:effectLst>
                  <a:latin typeface="Arial" panose="020B0604020202020204" pitchFamily="34" charset="0"/>
                </a:rPr>
                <a:t>数据库</a:t>
              </a:r>
              <a:endParaRPr lang="zh-CN" altLang="en-US" dirty="0">
                <a:solidFill>
                  <a:schemeClr val="bg1"/>
                </a:solidFill>
                <a:effectLst>
                  <a:outerShdw blurRad="38100" dist="38100" dir="2700000" algn="tl">
                    <a:srgbClr val="000000">
                      <a:alpha val="43137"/>
                    </a:srgbClr>
                  </a:outerShdw>
                </a:effectLst>
                <a:latin typeface="Arial" panose="020B0604020202020204" pitchFamily="34" charset="0"/>
              </a:endParaRPr>
            </a:p>
            <a:p>
              <a:pPr>
                <a:spcBef>
                  <a:spcPts val="0"/>
                </a:spcBef>
                <a:buFontTx/>
                <a:buChar char="•"/>
              </a:pPr>
              <a:r>
                <a:rPr lang="zh-CN" altLang="en-US" dirty="0">
                  <a:solidFill>
                    <a:schemeClr val="bg1"/>
                  </a:solidFill>
                  <a:effectLst>
                    <a:outerShdw blurRad="38100" dist="38100" dir="2700000" algn="tl">
                      <a:srgbClr val="000000">
                        <a:alpha val="43137"/>
                      </a:srgbClr>
                    </a:outerShdw>
                  </a:effectLst>
                  <a:latin typeface="Arial" panose="020B0604020202020204" pitchFamily="34" charset="0"/>
                </a:rPr>
                <a:t>软件产品</a:t>
              </a:r>
              <a:endParaRPr lang="zh-CN" altLang="en-US" dirty="0">
                <a:solidFill>
                  <a:schemeClr val="bg1"/>
                </a:solidFill>
                <a:effectLst>
                  <a:outerShdw blurRad="38100" dist="38100" dir="2700000" algn="tl">
                    <a:srgbClr val="000000">
                      <a:alpha val="43137"/>
                    </a:srgbClr>
                  </a:outerShdw>
                </a:effectLst>
                <a:latin typeface="Arial" panose="020B0604020202020204" pitchFamily="34" charset="0"/>
              </a:endParaRPr>
            </a:p>
          </p:txBody>
        </p:sp>
      </p:grpSp>
      <p:grpSp>
        <p:nvGrpSpPr>
          <p:cNvPr id="21" name="组合 20"/>
          <p:cNvGrpSpPr/>
          <p:nvPr/>
        </p:nvGrpSpPr>
        <p:grpSpPr>
          <a:xfrm>
            <a:off x="4019192" y="988715"/>
            <a:ext cx="2583577" cy="1478208"/>
            <a:chOff x="4356100" y="1868326"/>
            <a:chExt cx="2583577" cy="1970943"/>
          </a:xfrm>
        </p:grpSpPr>
        <p:sp>
          <p:nvSpPr>
            <p:cNvPr id="22" name="AutoShape 7"/>
            <p:cNvSpPr>
              <a:spLocks noChangeArrowheads="1"/>
            </p:cNvSpPr>
            <p:nvPr/>
          </p:nvSpPr>
          <p:spPr bwMode="gray">
            <a:xfrm>
              <a:off x="4356100" y="2325166"/>
              <a:ext cx="2583577" cy="1300114"/>
            </a:xfrm>
            <a:prstGeom prst="chevron">
              <a:avLst>
                <a:gd name="adj" fmla="val 50254"/>
              </a:avLst>
            </a:prstGeom>
            <a:gradFill rotWithShape="1">
              <a:gsLst>
                <a:gs pos="0">
                  <a:schemeClr val="accent1"/>
                </a:gs>
                <a:gs pos="100000">
                  <a:schemeClr val="accent2"/>
                </a:gs>
              </a:gsLst>
              <a:lin ang="0" scaled="1"/>
            </a:gradFill>
            <a:ln w="12700">
              <a:solidFill>
                <a:schemeClr val="accent2"/>
              </a:solidFill>
              <a:miter lim="800000"/>
            </a:ln>
            <a:effectLst/>
          </p:spPr>
          <p:txBody>
            <a:bodyPr wrap="none" anchor="ctr"/>
            <a:lstStyle/>
            <a:p>
              <a:endParaRPr lang="zh-CN" altLang="en-US"/>
            </a:p>
          </p:txBody>
        </p:sp>
        <p:sp>
          <p:nvSpPr>
            <p:cNvPr id="23" name="Text Box 10"/>
            <p:cNvSpPr txBox="1">
              <a:spLocks noChangeArrowheads="1"/>
            </p:cNvSpPr>
            <p:nvPr/>
          </p:nvSpPr>
          <p:spPr bwMode="gray">
            <a:xfrm>
              <a:off x="4902704" y="1868326"/>
              <a:ext cx="1107996" cy="492443"/>
            </a:xfrm>
            <a:prstGeom prst="rect">
              <a:avLst/>
            </a:prstGeom>
            <a:noFill/>
            <a:ln w="9525">
              <a:noFill/>
              <a:miter lim="800000"/>
            </a:ln>
            <a:effectLst/>
          </p:spPr>
          <p:txBody>
            <a:bodyPr wrap="none">
              <a:spAutoFit/>
            </a:bodyPr>
            <a:lstStyle/>
            <a:p>
              <a:pPr eaLnBrk="1" latinLnBrk="1" hangingPunct="1"/>
              <a:r>
                <a:rPr kumimoji="1" lang="zh-CN" altLang="en-US" dirty="0" smtClean="0">
                  <a:solidFill>
                    <a:schemeClr val="bg1"/>
                  </a:solidFill>
                  <a:effectLst>
                    <a:outerShdw blurRad="38100" dist="38100" dir="2700000" algn="tl">
                      <a:srgbClr val="000000">
                        <a:alpha val="43137"/>
                      </a:srgbClr>
                    </a:outerShdw>
                  </a:effectLst>
                  <a:latin typeface="+mn-ea"/>
                </a:rPr>
                <a:t>第三阶段</a:t>
              </a:r>
              <a:endParaRPr kumimoji="1" lang="en-US" altLang="ko-KR" dirty="0">
                <a:solidFill>
                  <a:schemeClr val="bg1"/>
                </a:solidFill>
                <a:effectLst>
                  <a:outerShdw blurRad="38100" dist="38100" dir="2700000" algn="tl">
                    <a:srgbClr val="000000">
                      <a:alpha val="43137"/>
                    </a:srgbClr>
                  </a:outerShdw>
                </a:effectLst>
                <a:latin typeface="+mn-ea"/>
              </a:endParaRPr>
            </a:p>
          </p:txBody>
        </p:sp>
        <p:sp>
          <p:nvSpPr>
            <p:cNvPr id="24" name="Text Box 17"/>
            <p:cNvSpPr txBox="1">
              <a:spLocks noChangeArrowheads="1"/>
            </p:cNvSpPr>
            <p:nvPr/>
          </p:nvSpPr>
          <p:spPr bwMode="gray">
            <a:xfrm>
              <a:off x="4771737" y="2238831"/>
              <a:ext cx="1649811" cy="1600438"/>
            </a:xfrm>
            <a:prstGeom prst="rect">
              <a:avLst/>
            </a:prstGeom>
            <a:noFill/>
            <a:ln w="9525">
              <a:noFill/>
              <a:miter lim="800000"/>
            </a:ln>
            <a:effectLst/>
          </p:spPr>
          <p:txBody>
            <a:bodyPr wrap="none">
              <a:spAutoFit/>
            </a:bodyPr>
            <a:lstStyle/>
            <a:p>
              <a:pPr>
                <a:spcBef>
                  <a:spcPts val="0"/>
                </a:spcBef>
                <a:buFontTx/>
                <a:buChar char="•"/>
              </a:pPr>
              <a:r>
                <a:rPr lang="zh-CN" altLang="en-US" dirty="0">
                  <a:solidFill>
                    <a:schemeClr val="bg1"/>
                  </a:solidFill>
                  <a:effectLst>
                    <a:outerShdw blurRad="38100" dist="38100" dir="2700000" algn="tl">
                      <a:srgbClr val="000000">
                        <a:alpha val="43137"/>
                      </a:srgbClr>
                    </a:outerShdw>
                  </a:effectLst>
                  <a:latin typeface="Arial" panose="020B0604020202020204" pitchFamily="34" charset="0"/>
                </a:rPr>
                <a:t>分布式系统</a:t>
              </a:r>
              <a:endParaRPr lang="zh-CN" altLang="en-US" dirty="0">
                <a:solidFill>
                  <a:schemeClr val="bg1"/>
                </a:solidFill>
                <a:effectLst>
                  <a:outerShdw blurRad="38100" dist="38100" dir="2700000" algn="tl">
                    <a:srgbClr val="000000">
                      <a:alpha val="43137"/>
                    </a:srgbClr>
                  </a:outerShdw>
                </a:effectLst>
                <a:latin typeface="Arial" panose="020B0604020202020204" pitchFamily="34" charset="0"/>
              </a:endParaRPr>
            </a:p>
            <a:p>
              <a:pPr>
                <a:spcBef>
                  <a:spcPts val="0"/>
                </a:spcBef>
                <a:buFontTx/>
                <a:buChar char="•"/>
              </a:pPr>
              <a:r>
                <a:rPr lang="zh-CN" altLang="en-US" dirty="0">
                  <a:solidFill>
                    <a:schemeClr val="bg1"/>
                  </a:solidFill>
                  <a:effectLst>
                    <a:outerShdw blurRad="38100" dist="38100" dir="2700000" algn="tl">
                      <a:srgbClr val="000000">
                        <a:alpha val="43137"/>
                      </a:srgbClr>
                    </a:outerShdw>
                  </a:effectLst>
                  <a:latin typeface="Arial" panose="020B0604020202020204" pitchFamily="34" charset="0"/>
                </a:rPr>
                <a:t>嵌入</a:t>
              </a:r>
              <a:r>
                <a:rPr lang="zh-CN" altLang="en-US" dirty="0">
                  <a:solidFill>
                    <a:schemeClr val="bg1"/>
                  </a:solidFill>
                  <a:effectLst>
                    <a:outerShdw blurRad="38100" dist="38100" dir="2700000" algn="tl">
                      <a:srgbClr val="000000">
                        <a:alpha val="43137"/>
                      </a:srgbClr>
                    </a:outerShdw>
                  </a:effectLst>
                  <a:latin typeface="宋体" panose="02010600030101010101" pitchFamily="2" charset="-122"/>
                </a:rPr>
                <a:t>“</a:t>
              </a:r>
              <a:r>
                <a:rPr lang="zh-CN" altLang="en-US" dirty="0">
                  <a:solidFill>
                    <a:schemeClr val="bg1"/>
                  </a:solidFill>
                  <a:effectLst>
                    <a:outerShdw blurRad="38100" dist="38100" dir="2700000" algn="tl">
                      <a:srgbClr val="000000">
                        <a:alpha val="43137"/>
                      </a:srgbClr>
                    </a:outerShdw>
                  </a:effectLst>
                  <a:latin typeface="Arial" panose="020B0604020202020204" pitchFamily="34" charset="0"/>
                </a:rPr>
                <a:t>智能</a:t>
              </a:r>
              <a:r>
                <a:rPr lang="zh-CN" altLang="en-US" dirty="0">
                  <a:solidFill>
                    <a:schemeClr val="bg1"/>
                  </a:solidFill>
                  <a:effectLst>
                    <a:outerShdw blurRad="38100" dist="38100" dir="2700000" algn="tl">
                      <a:srgbClr val="000000">
                        <a:alpha val="43137"/>
                      </a:srgbClr>
                    </a:outerShdw>
                  </a:effectLst>
                  <a:latin typeface="宋体" panose="02010600030101010101" pitchFamily="2" charset="-122"/>
                </a:rPr>
                <a:t>”</a:t>
              </a:r>
              <a:endParaRPr lang="zh-CN" altLang="en-US" dirty="0">
                <a:solidFill>
                  <a:schemeClr val="bg1"/>
                </a:solidFill>
                <a:effectLst>
                  <a:outerShdw blurRad="38100" dist="38100" dir="2700000" algn="tl">
                    <a:srgbClr val="000000">
                      <a:alpha val="43137"/>
                    </a:srgbClr>
                  </a:outerShdw>
                </a:effectLst>
                <a:latin typeface="Arial" panose="020B0604020202020204" pitchFamily="34" charset="0"/>
              </a:endParaRPr>
            </a:p>
            <a:p>
              <a:pPr>
                <a:spcBef>
                  <a:spcPts val="0"/>
                </a:spcBef>
                <a:buFontTx/>
                <a:buChar char="•"/>
              </a:pPr>
              <a:r>
                <a:rPr lang="zh-CN" altLang="en-US" dirty="0">
                  <a:solidFill>
                    <a:schemeClr val="bg1"/>
                  </a:solidFill>
                  <a:effectLst>
                    <a:outerShdw blurRad="38100" dist="38100" dir="2700000" algn="tl">
                      <a:srgbClr val="000000">
                        <a:alpha val="43137"/>
                      </a:srgbClr>
                    </a:outerShdw>
                  </a:effectLst>
                  <a:latin typeface="Arial" panose="020B0604020202020204" pitchFamily="34" charset="0"/>
                </a:rPr>
                <a:t>低成本硬件</a:t>
              </a:r>
              <a:endParaRPr lang="zh-CN" altLang="en-US" dirty="0">
                <a:solidFill>
                  <a:schemeClr val="bg1"/>
                </a:solidFill>
                <a:effectLst>
                  <a:outerShdw blurRad="38100" dist="38100" dir="2700000" algn="tl">
                    <a:srgbClr val="000000">
                      <a:alpha val="43137"/>
                    </a:srgbClr>
                  </a:outerShdw>
                </a:effectLst>
                <a:latin typeface="Arial" panose="020B0604020202020204" pitchFamily="34" charset="0"/>
              </a:endParaRPr>
            </a:p>
            <a:p>
              <a:pPr>
                <a:spcBef>
                  <a:spcPts val="0"/>
                </a:spcBef>
                <a:buFontTx/>
                <a:buChar char="•"/>
              </a:pPr>
              <a:r>
                <a:rPr lang="zh-CN" altLang="en-US" dirty="0">
                  <a:solidFill>
                    <a:schemeClr val="bg1"/>
                  </a:solidFill>
                  <a:effectLst>
                    <a:outerShdw blurRad="38100" dist="38100" dir="2700000" algn="tl">
                      <a:srgbClr val="000000">
                        <a:alpha val="43137"/>
                      </a:srgbClr>
                    </a:outerShdw>
                  </a:effectLst>
                  <a:latin typeface="Arial" panose="020B0604020202020204" pitchFamily="34" charset="0"/>
                </a:rPr>
                <a:t>消费者的影响</a:t>
              </a:r>
              <a:endParaRPr lang="zh-CN" altLang="en-US" dirty="0">
                <a:solidFill>
                  <a:schemeClr val="bg1"/>
                </a:solidFill>
                <a:effectLst>
                  <a:outerShdw blurRad="38100" dist="38100" dir="2700000" algn="tl">
                    <a:srgbClr val="000000">
                      <a:alpha val="43137"/>
                    </a:srgbClr>
                  </a:outerShdw>
                </a:effectLst>
                <a:latin typeface="Arial" panose="020B0604020202020204" pitchFamily="34" charset="0"/>
              </a:endParaRPr>
            </a:p>
          </p:txBody>
        </p:sp>
      </p:grpSp>
      <p:grpSp>
        <p:nvGrpSpPr>
          <p:cNvPr id="25" name="组合 24"/>
          <p:cNvGrpSpPr/>
          <p:nvPr/>
        </p:nvGrpSpPr>
        <p:grpSpPr>
          <a:xfrm>
            <a:off x="5911498" y="954318"/>
            <a:ext cx="3131203" cy="1709040"/>
            <a:chOff x="5911497" y="1938390"/>
            <a:chExt cx="3131203" cy="2278720"/>
          </a:xfrm>
        </p:grpSpPr>
        <p:sp>
          <p:nvSpPr>
            <p:cNvPr id="26" name="AutoShape 8"/>
            <p:cNvSpPr>
              <a:spLocks noChangeArrowheads="1"/>
            </p:cNvSpPr>
            <p:nvPr/>
          </p:nvSpPr>
          <p:spPr bwMode="gray">
            <a:xfrm>
              <a:off x="5911497" y="2206668"/>
              <a:ext cx="3131203" cy="1841971"/>
            </a:xfrm>
            <a:prstGeom prst="chevron">
              <a:avLst>
                <a:gd name="adj" fmla="val 50254"/>
              </a:avLst>
            </a:prstGeom>
            <a:gradFill rotWithShape="1">
              <a:gsLst>
                <a:gs pos="0">
                  <a:schemeClr val="accent2"/>
                </a:gs>
                <a:gs pos="100000">
                  <a:schemeClr val="tx2"/>
                </a:gs>
              </a:gsLst>
              <a:lin ang="0" scaled="1"/>
            </a:gradFill>
            <a:ln w="12700">
              <a:solidFill>
                <a:schemeClr val="accent2"/>
              </a:solidFill>
              <a:miter lim="800000"/>
            </a:ln>
            <a:effectLst/>
          </p:spPr>
          <p:txBody>
            <a:bodyPr wrap="none" anchor="ctr"/>
            <a:lstStyle/>
            <a:p>
              <a:endParaRPr lang="zh-CN" altLang="en-US"/>
            </a:p>
          </p:txBody>
        </p:sp>
        <p:sp>
          <p:nvSpPr>
            <p:cNvPr id="27" name="Text Box 9"/>
            <p:cNvSpPr txBox="1">
              <a:spLocks noChangeArrowheads="1"/>
            </p:cNvSpPr>
            <p:nvPr/>
          </p:nvSpPr>
          <p:spPr bwMode="gray">
            <a:xfrm>
              <a:off x="6809199" y="1938390"/>
              <a:ext cx="1107996" cy="492443"/>
            </a:xfrm>
            <a:prstGeom prst="rect">
              <a:avLst/>
            </a:prstGeom>
            <a:noFill/>
            <a:ln w="9525">
              <a:noFill/>
              <a:miter lim="800000"/>
            </a:ln>
            <a:effectLst/>
          </p:spPr>
          <p:txBody>
            <a:bodyPr wrap="none">
              <a:spAutoFit/>
            </a:bodyPr>
            <a:lstStyle/>
            <a:p>
              <a:pPr eaLnBrk="1" latinLnBrk="1" hangingPunct="1"/>
              <a:r>
                <a:rPr kumimoji="1" lang="zh-CN" altLang="en-US" dirty="0" smtClean="0">
                  <a:solidFill>
                    <a:schemeClr val="bg1"/>
                  </a:solidFill>
                  <a:effectLst>
                    <a:outerShdw blurRad="38100" dist="38100" dir="2700000" algn="tl">
                      <a:srgbClr val="000000">
                        <a:alpha val="43137"/>
                      </a:srgbClr>
                    </a:outerShdw>
                  </a:effectLst>
                  <a:latin typeface="+mn-ea"/>
                </a:rPr>
                <a:t>第四阶段</a:t>
              </a:r>
              <a:endParaRPr kumimoji="1" lang="en-US" altLang="ko-KR" dirty="0">
                <a:solidFill>
                  <a:schemeClr val="bg1"/>
                </a:solidFill>
                <a:effectLst>
                  <a:outerShdw blurRad="38100" dist="38100" dir="2700000" algn="tl">
                    <a:srgbClr val="000000">
                      <a:alpha val="43137"/>
                    </a:srgbClr>
                  </a:outerShdw>
                </a:effectLst>
                <a:latin typeface="+mn-ea"/>
              </a:endParaRPr>
            </a:p>
          </p:txBody>
        </p:sp>
        <p:sp>
          <p:nvSpPr>
            <p:cNvPr id="28" name="Text Box 18"/>
            <p:cNvSpPr txBox="1">
              <a:spLocks noChangeArrowheads="1"/>
            </p:cNvSpPr>
            <p:nvPr/>
          </p:nvSpPr>
          <p:spPr bwMode="gray">
            <a:xfrm>
              <a:off x="6644604" y="2370450"/>
              <a:ext cx="1503938" cy="1846660"/>
            </a:xfrm>
            <a:prstGeom prst="rect">
              <a:avLst/>
            </a:prstGeom>
            <a:noFill/>
            <a:ln w="9525">
              <a:noFill/>
              <a:miter lim="800000"/>
            </a:ln>
            <a:effectLst/>
          </p:spPr>
          <p:txBody>
            <a:bodyPr wrap="none">
              <a:spAutoFit/>
            </a:bodyPr>
            <a:lstStyle/>
            <a:p>
              <a:pPr>
                <a:spcBef>
                  <a:spcPts val="0"/>
                </a:spcBef>
                <a:buFontTx/>
                <a:buChar char="•"/>
              </a:pPr>
              <a:r>
                <a:rPr lang="zh-CN" altLang="en-US" sz="1400" dirty="0">
                  <a:solidFill>
                    <a:schemeClr val="bg1"/>
                  </a:solidFill>
                  <a:effectLst>
                    <a:outerShdw blurRad="38100" dist="38100" dir="2700000" algn="tl">
                      <a:srgbClr val="000000">
                        <a:alpha val="43137"/>
                      </a:srgbClr>
                    </a:outerShdw>
                  </a:effectLst>
                  <a:latin typeface="Arial" panose="020B0604020202020204" pitchFamily="34" charset="0"/>
                </a:rPr>
                <a:t>强大的桌面系统</a:t>
              </a:r>
              <a:endParaRPr lang="zh-CN" altLang="en-US" sz="1400" dirty="0">
                <a:solidFill>
                  <a:schemeClr val="bg1"/>
                </a:solidFill>
                <a:effectLst>
                  <a:outerShdw blurRad="38100" dist="38100" dir="2700000" algn="tl">
                    <a:srgbClr val="000000">
                      <a:alpha val="43137"/>
                    </a:srgbClr>
                  </a:outerShdw>
                </a:effectLst>
                <a:latin typeface="Arial" panose="020B0604020202020204" pitchFamily="34" charset="0"/>
              </a:endParaRPr>
            </a:p>
            <a:p>
              <a:pPr>
                <a:spcBef>
                  <a:spcPts val="0"/>
                </a:spcBef>
                <a:buFontTx/>
                <a:buChar char="•"/>
              </a:pPr>
              <a:r>
                <a:rPr lang="zh-CN" altLang="en-US" sz="1400" dirty="0">
                  <a:solidFill>
                    <a:schemeClr val="bg1"/>
                  </a:solidFill>
                  <a:effectLst>
                    <a:outerShdw blurRad="38100" dist="38100" dir="2700000" algn="tl">
                      <a:srgbClr val="000000">
                        <a:alpha val="43137"/>
                      </a:srgbClr>
                    </a:outerShdw>
                  </a:effectLst>
                  <a:latin typeface="Arial" panose="020B0604020202020204" pitchFamily="34" charset="0"/>
                </a:rPr>
                <a:t>面向对象技术</a:t>
              </a:r>
              <a:endParaRPr lang="zh-CN" altLang="en-US" sz="1400" dirty="0">
                <a:solidFill>
                  <a:schemeClr val="bg1"/>
                </a:solidFill>
                <a:effectLst>
                  <a:outerShdw blurRad="38100" dist="38100" dir="2700000" algn="tl">
                    <a:srgbClr val="000000">
                      <a:alpha val="43137"/>
                    </a:srgbClr>
                  </a:outerShdw>
                </a:effectLst>
                <a:latin typeface="Arial" panose="020B0604020202020204" pitchFamily="34" charset="0"/>
              </a:endParaRPr>
            </a:p>
            <a:p>
              <a:pPr>
                <a:spcBef>
                  <a:spcPts val="0"/>
                </a:spcBef>
                <a:buFontTx/>
                <a:buChar char="•"/>
              </a:pPr>
              <a:r>
                <a:rPr lang="zh-CN" altLang="en-US" sz="1400" dirty="0">
                  <a:solidFill>
                    <a:schemeClr val="bg1"/>
                  </a:solidFill>
                  <a:effectLst>
                    <a:outerShdw blurRad="38100" dist="38100" dir="2700000" algn="tl">
                      <a:srgbClr val="000000">
                        <a:alpha val="43137"/>
                      </a:srgbClr>
                    </a:outerShdw>
                  </a:effectLst>
                  <a:latin typeface="Arial" panose="020B0604020202020204" pitchFamily="34" charset="0"/>
                </a:rPr>
                <a:t>专家系统</a:t>
              </a:r>
              <a:endParaRPr lang="zh-CN" altLang="en-US" sz="1400" dirty="0">
                <a:solidFill>
                  <a:schemeClr val="bg1"/>
                </a:solidFill>
                <a:effectLst>
                  <a:outerShdw blurRad="38100" dist="38100" dir="2700000" algn="tl">
                    <a:srgbClr val="000000">
                      <a:alpha val="43137"/>
                    </a:srgbClr>
                  </a:outerShdw>
                </a:effectLst>
                <a:latin typeface="Arial" panose="020B0604020202020204" pitchFamily="34" charset="0"/>
              </a:endParaRPr>
            </a:p>
            <a:p>
              <a:pPr>
                <a:spcBef>
                  <a:spcPts val="0"/>
                </a:spcBef>
                <a:buFontTx/>
                <a:buChar char="•"/>
              </a:pPr>
              <a:r>
                <a:rPr lang="zh-CN" altLang="en-US" sz="1400" dirty="0">
                  <a:solidFill>
                    <a:schemeClr val="bg1"/>
                  </a:solidFill>
                  <a:effectLst>
                    <a:outerShdw blurRad="38100" dist="38100" dir="2700000" algn="tl">
                      <a:srgbClr val="000000">
                        <a:alpha val="43137"/>
                      </a:srgbClr>
                    </a:outerShdw>
                  </a:effectLst>
                  <a:latin typeface="Arial" panose="020B0604020202020204" pitchFamily="34" charset="0"/>
                </a:rPr>
                <a:t>人工神经网络</a:t>
              </a:r>
              <a:endParaRPr lang="zh-CN" altLang="en-US" sz="1400" dirty="0">
                <a:solidFill>
                  <a:schemeClr val="bg1"/>
                </a:solidFill>
                <a:effectLst>
                  <a:outerShdw blurRad="38100" dist="38100" dir="2700000" algn="tl">
                    <a:srgbClr val="000000">
                      <a:alpha val="43137"/>
                    </a:srgbClr>
                  </a:outerShdw>
                </a:effectLst>
                <a:latin typeface="Arial" panose="020B0604020202020204" pitchFamily="34" charset="0"/>
              </a:endParaRPr>
            </a:p>
            <a:p>
              <a:pPr>
                <a:spcBef>
                  <a:spcPts val="0"/>
                </a:spcBef>
                <a:buFontTx/>
                <a:buChar char="•"/>
              </a:pPr>
              <a:r>
                <a:rPr lang="zh-CN" altLang="en-US" sz="1400" dirty="0">
                  <a:solidFill>
                    <a:schemeClr val="bg1"/>
                  </a:solidFill>
                  <a:effectLst>
                    <a:outerShdw blurRad="38100" dist="38100" dir="2700000" algn="tl">
                      <a:srgbClr val="000000">
                        <a:alpha val="43137"/>
                      </a:srgbClr>
                    </a:outerShdw>
                  </a:effectLst>
                  <a:latin typeface="Arial" panose="020B0604020202020204" pitchFamily="34" charset="0"/>
                </a:rPr>
                <a:t>并行计算</a:t>
              </a:r>
              <a:endParaRPr lang="zh-CN" altLang="en-US" sz="1400" dirty="0">
                <a:solidFill>
                  <a:schemeClr val="bg1"/>
                </a:solidFill>
                <a:effectLst>
                  <a:outerShdw blurRad="38100" dist="38100" dir="2700000" algn="tl">
                    <a:srgbClr val="000000">
                      <a:alpha val="43137"/>
                    </a:srgbClr>
                  </a:outerShdw>
                </a:effectLst>
                <a:latin typeface="Arial" panose="020B0604020202020204" pitchFamily="34" charset="0"/>
              </a:endParaRPr>
            </a:p>
            <a:p>
              <a:pPr>
                <a:spcBef>
                  <a:spcPts val="0"/>
                </a:spcBef>
                <a:buFontTx/>
                <a:buChar char="•"/>
              </a:pPr>
              <a:r>
                <a:rPr lang="zh-CN" altLang="en-US" sz="1400" dirty="0">
                  <a:solidFill>
                    <a:schemeClr val="bg1"/>
                  </a:solidFill>
                  <a:effectLst>
                    <a:outerShdw blurRad="38100" dist="38100" dir="2700000" algn="tl">
                      <a:srgbClr val="000000">
                        <a:alpha val="43137"/>
                      </a:srgbClr>
                    </a:outerShdw>
                  </a:effectLst>
                  <a:latin typeface="Arial" panose="020B0604020202020204" pitchFamily="34" charset="0"/>
                </a:rPr>
                <a:t>网路计算机</a:t>
              </a:r>
              <a:endParaRPr lang="zh-CN" altLang="en-US" sz="1400" dirty="0">
                <a:solidFill>
                  <a:schemeClr val="bg1"/>
                </a:solidFill>
                <a:effectLst>
                  <a:outerShdw blurRad="38100" dist="38100" dir="2700000" algn="tl">
                    <a:srgbClr val="000000">
                      <a:alpha val="43137"/>
                    </a:srgbClr>
                  </a:outerShdw>
                </a:effectLst>
                <a:latin typeface="Arial" panose="020B0604020202020204" pitchFamily="34" charset="0"/>
              </a:endParaRPr>
            </a:p>
          </p:txBody>
        </p:sp>
      </p:grpSp>
      <p:grpSp>
        <p:nvGrpSpPr>
          <p:cNvPr id="29" name="组合 28"/>
          <p:cNvGrpSpPr/>
          <p:nvPr/>
        </p:nvGrpSpPr>
        <p:grpSpPr>
          <a:xfrm>
            <a:off x="276598" y="2724633"/>
            <a:ext cx="8763000" cy="1055133"/>
            <a:chOff x="228600" y="4724400"/>
            <a:chExt cx="8763000" cy="1406843"/>
          </a:xfrm>
        </p:grpSpPr>
        <p:sp>
          <p:nvSpPr>
            <p:cNvPr id="30" name="Line 10"/>
            <p:cNvSpPr>
              <a:spLocks noChangeShapeType="1"/>
            </p:cNvSpPr>
            <p:nvPr/>
          </p:nvSpPr>
          <p:spPr bwMode="auto">
            <a:xfrm flipV="1">
              <a:off x="609600" y="5486400"/>
              <a:ext cx="0" cy="76200"/>
            </a:xfrm>
            <a:prstGeom prst="line">
              <a:avLst/>
            </a:prstGeom>
            <a:noFill/>
            <a:ln w="9525">
              <a:solidFill>
                <a:schemeClr val="tx1"/>
              </a:solidFill>
              <a:round/>
            </a:ln>
          </p:spPr>
          <p:txBody>
            <a:bodyPr/>
            <a:lstStyle/>
            <a:p>
              <a:endParaRPr lang="zh-CN" altLang="en-US"/>
            </a:p>
          </p:txBody>
        </p:sp>
        <p:sp>
          <p:nvSpPr>
            <p:cNvPr id="31" name="Line 11"/>
            <p:cNvSpPr>
              <a:spLocks noChangeShapeType="1"/>
            </p:cNvSpPr>
            <p:nvPr/>
          </p:nvSpPr>
          <p:spPr bwMode="auto">
            <a:xfrm>
              <a:off x="465558" y="5481310"/>
              <a:ext cx="8221242" cy="5090"/>
            </a:xfrm>
            <a:prstGeom prst="line">
              <a:avLst/>
            </a:prstGeom>
            <a:noFill/>
            <a:ln w="9525">
              <a:solidFill>
                <a:schemeClr val="tx1"/>
              </a:solidFill>
              <a:round/>
            </a:ln>
          </p:spPr>
          <p:txBody>
            <a:bodyPr/>
            <a:lstStyle/>
            <a:p>
              <a:endParaRPr lang="zh-CN" altLang="en-US"/>
            </a:p>
          </p:txBody>
        </p:sp>
        <p:sp>
          <p:nvSpPr>
            <p:cNvPr id="32" name="Line 12"/>
            <p:cNvSpPr>
              <a:spLocks noChangeShapeType="1"/>
            </p:cNvSpPr>
            <p:nvPr/>
          </p:nvSpPr>
          <p:spPr bwMode="auto">
            <a:xfrm>
              <a:off x="2133600" y="5486400"/>
              <a:ext cx="0" cy="76200"/>
            </a:xfrm>
            <a:prstGeom prst="line">
              <a:avLst/>
            </a:prstGeom>
            <a:noFill/>
            <a:ln w="9525">
              <a:solidFill>
                <a:schemeClr val="tx1"/>
              </a:solidFill>
              <a:round/>
            </a:ln>
          </p:spPr>
          <p:txBody>
            <a:bodyPr/>
            <a:lstStyle/>
            <a:p>
              <a:endParaRPr lang="zh-CN" altLang="en-US"/>
            </a:p>
          </p:txBody>
        </p:sp>
        <p:sp>
          <p:nvSpPr>
            <p:cNvPr id="33" name="Line 13"/>
            <p:cNvSpPr>
              <a:spLocks noChangeShapeType="1"/>
            </p:cNvSpPr>
            <p:nvPr/>
          </p:nvSpPr>
          <p:spPr bwMode="auto">
            <a:xfrm>
              <a:off x="8686800" y="5486400"/>
              <a:ext cx="0" cy="76200"/>
            </a:xfrm>
            <a:prstGeom prst="line">
              <a:avLst/>
            </a:prstGeom>
            <a:noFill/>
            <a:ln w="9525">
              <a:solidFill>
                <a:schemeClr val="tx1"/>
              </a:solidFill>
              <a:round/>
            </a:ln>
          </p:spPr>
          <p:txBody>
            <a:bodyPr/>
            <a:lstStyle/>
            <a:p>
              <a:endParaRPr lang="zh-CN" altLang="en-US"/>
            </a:p>
          </p:txBody>
        </p:sp>
        <p:sp>
          <p:nvSpPr>
            <p:cNvPr id="34" name="Line 14"/>
            <p:cNvSpPr>
              <a:spLocks noChangeShapeType="1"/>
            </p:cNvSpPr>
            <p:nvPr/>
          </p:nvSpPr>
          <p:spPr bwMode="auto">
            <a:xfrm>
              <a:off x="5257800" y="5486400"/>
              <a:ext cx="0" cy="76200"/>
            </a:xfrm>
            <a:prstGeom prst="line">
              <a:avLst/>
            </a:prstGeom>
            <a:noFill/>
            <a:ln w="9525">
              <a:solidFill>
                <a:schemeClr val="tx1"/>
              </a:solidFill>
              <a:round/>
            </a:ln>
          </p:spPr>
          <p:txBody>
            <a:bodyPr/>
            <a:lstStyle/>
            <a:p>
              <a:endParaRPr lang="zh-CN" altLang="en-US"/>
            </a:p>
          </p:txBody>
        </p:sp>
        <p:sp>
          <p:nvSpPr>
            <p:cNvPr id="35" name="Line 15"/>
            <p:cNvSpPr>
              <a:spLocks noChangeShapeType="1"/>
            </p:cNvSpPr>
            <p:nvPr/>
          </p:nvSpPr>
          <p:spPr bwMode="auto">
            <a:xfrm>
              <a:off x="3657600" y="5486400"/>
              <a:ext cx="0" cy="76200"/>
            </a:xfrm>
            <a:prstGeom prst="line">
              <a:avLst/>
            </a:prstGeom>
            <a:noFill/>
            <a:ln w="9525">
              <a:solidFill>
                <a:schemeClr val="tx1"/>
              </a:solidFill>
              <a:round/>
            </a:ln>
          </p:spPr>
          <p:txBody>
            <a:bodyPr/>
            <a:lstStyle/>
            <a:p>
              <a:endParaRPr lang="zh-CN" altLang="en-US"/>
            </a:p>
          </p:txBody>
        </p:sp>
        <p:sp>
          <p:nvSpPr>
            <p:cNvPr id="36" name="Line 16"/>
            <p:cNvSpPr>
              <a:spLocks noChangeShapeType="1"/>
            </p:cNvSpPr>
            <p:nvPr/>
          </p:nvSpPr>
          <p:spPr bwMode="auto">
            <a:xfrm>
              <a:off x="7010400" y="5486400"/>
              <a:ext cx="0" cy="76200"/>
            </a:xfrm>
            <a:prstGeom prst="line">
              <a:avLst/>
            </a:prstGeom>
            <a:noFill/>
            <a:ln w="9525">
              <a:solidFill>
                <a:schemeClr val="tx1"/>
              </a:solidFill>
              <a:round/>
            </a:ln>
          </p:spPr>
          <p:txBody>
            <a:bodyPr/>
            <a:lstStyle/>
            <a:p>
              <a:endParaRPr lang="zh-CN" altLang="en-US"/>
            </a:p>
          </p:txBody>
        </p:sp>
        <p:sp>
          <p:nvSpPr>
            <p:cNvPr id="37" name="Text Box 17"/>
            <p:cNvSpPr txBox="1">
              <a:spLocks noChangeArrowheads="1"/>
            </p:cNvSpPr>
            <p:nvPr/>
          </p:nvSpPr>
          <p:spPr bwMode="auto">
            <a:xfrm>
              <a:off x="228600" y="5638800"/>
              <a:ext cx="838200" cy="492443"/>
            </a:xfrm>
            <a:prstGeom prst="rect">
              <a:avLst/>
            </a:prstGeom>
            <a:noFill/>
            <a:ln w="9525">
              <a:noFill/>
              <a:miter lim="800000"/>
            </a:ln>
          </p:spPr>
          <p:txBody>
            <a:bodyPr>
              <a:spAutoFit/>
            </a:bodyPr>
            <a:lstStyle/>
            <a:p>
              <a:pPr>
                <a:spcBef>
                  <a:spcPct val="50000"/>
                </a:spcBef>
              </a:pPr>
              <a:r>
                <a:rPr lang="en-US" altLang="zh-CN">
                  <a:latin typeface="Arial" panose="020B0604020202020204" pitchFamily="34" charset="0"/>
                </a:rPr>
                <a:t>1950</a:t>
              </a:r>
              <a:endParaRPr lang="en-US" altLang="zh-CN">
                <a:latin typeface="Arial" panose="020B0604020202020204" pitchFamily="34" charset="0"/>
              </a:endParaRPr>
            </a:p>
          </p:txBody>
        </p:sp>
        <p:sp>
          <p:nvSpPr>
            <p:cNvPr id="38" name="Text Box 18"/>
            <p:cNvSpPr txBox="1">
              <a:spLocks noChangeArrowheads="1"/>
            </p:cNvSpPr>
            <p:nvPr/>
          </p:nvSpPr>
          <p:spPr bwMode="auto">
            <a:xfrm>
              <a:off x="1752600" y="5638799"/>
              <a:ext cx="838200" cy="492442"/>
            </a:xfrm>
            <a:prstGeom prst="rect">
              <a:avLst/>
            </a:prstGeom>
            <a:noFill/>
            <a:ln w="9525">
              <a:noFill/>
              <a:miter lim="800000"/>
            </a:ln>
          </p:spPr>
          <p:txBody>
            <a:bodyPr>
              <a:spAutoFit/>
            </a:bodyPr>
            <a:lstStyle/>
            <a:p>
              <a:pPr>
                <a:spcBef>
                  <a:spcPct val="50000"/>
                </a:spcBef>
              </a:pPr>
              <a:r>
                <a:rPr lang="en-US" altLang="zh-CN">
                  <a:latin typeface="Arial" panose="020B0604020202020204" pitchFamily="34" charset="0"/>
                </a:rPr>
                <a:t>1960</a:t>
              </a:r>
              <a:endParaRPr lang="en-US" altLang="zh-CN">
                <a:latin typeface="Arial" panose="020B0604020202020204" pitchFamily="34" charset="0"/>
              </a:endParaRPr>
            </a:p>
          </p:txBody>
        </p:sp>
        <p:sp>
          <p:nvSpPr>
            <p:cNvPr id="39" name="Text Box 19"/>
            <p:cNvSpPr txBox="1">
              <a:spLocks noChangeArrowheads="1"/>
            </p:cNvSpPr>
            <p:nvPr/>
          </p:nvSpPr>
          <p:spPr bwMode="auto">
            <a:xfrm>
              <a:off x="3276600" y="5638799"/>
              <a:ext cx="838200" cy="492442"/>
            </a:xfrm>
            <a:prstGeom prst="rect">
              <a:avLst/>
            </a:prstGeom>
            <a:noFill/>
            <a:ln w="9525">
              <a:noFill/>
              <a:miter lim="800000"/>
            </a:ln>
          </p:spPr>
          <p:txBody>
            <a:bodyPr>
              <a:spAutoFit/>
            </a:bodyPr>
            <a:lstStyle/>
            <a:p>
              <a:pPr>
                <a:spcBef>
                  <a:spcPct val="50000"/>
                </a:spcBef>
              </a:pPr>
              <a:r>
                <a:rPr lang="en-US" altLang="zh-CN">
                  <a:latin typeface="Arial" panose="020B0604020202020204" pitchFamily="34" charset="0"/>
                </a:rPr>
                <a:t>1970</a:t>
              </a:r>
              <a:endParaRPr lang="en-US" altLang="zh-CN">
                <a:latin typeface="Arial" panose="020B0604020202020204" pitchFamily="34" charset="0"/>
              </a:endParaRPr>
            </a:p>
          </p:txBody>
        </p:sp>
        <p:sp>
          <p:nvSpPr>
            <p:cNvPr id="40" name="Text Box 20"/>
            <p:cNvSpPr txBox="1">
              <a:spLocks noChangeArrowheads="1"/>
            </p:cNvSpPr>
            <p:nvPr/>
          </p:nvSpPr>
          <p:spPr bwMode="auto">
            <a:xfrm>
              <a:off x="4876800" y="5638799"/>
              <a:ext cx="762000" cy="492442"/>
            </a:xfrm>
            <a:prstGeom prst="rect">
              <a:avLst/>
            </a:prstGeom>
            <a:noFill/>
            <a:ln w="9525">
              <a:noFill/>
              <a:miter lim="800000"/>
            </a:ln>
          </p:spPr>
          <p:txBody>
            <a:bodyPr>
              <a:spAutoFit/>
            </a:bodyPr>
            <a:lstStyle/>
            <a:p>
              <a:pPr>
                <a:spcBef>
                  <a:spcPct val="50000"/>
                </a:spcBef>
              </a:pPr>
              <a:r>
                <a:rPr lang="en-US" altLang="zh-CN">
                  <a:latin typeface="Arial" panose="020B0604020202020204" pitchFamily="34" charset="0"/>
                </a:rPr>
                <a:t>1980</a:t>
              </a:r>
              <a:endParaRPr lang="en-US" altLang="zh-CN">
                <a:latin typeface="Arial" panose="020B0604020202020204" pitchFamily="34" charset="0"/>
              </a:endParaRPr>
            </a:p>
          </p:txBody>
        </p:sp>
        <p:sp>
          <p:nvSpPr>
            <p:cNvPr id="41" name="Text Box 21"/>
            <p:cNvSpPr txBox="1">
              <a:spLocks noChangeArrowheads="1"/>
            </p:cNvSpPr>
            <p:nvPr/>
          </p:nvSpPr>
          <p:spPr bwMode="auto">
            <a:xfrm>
              <a:off x="6629400" y="5638799"/>
              <a:ext cx="838200" cy="492442"/>
            </a:xfrm>
            <a:prstGeom prst="rect">
              <a:avLst/>
            </a:prstGeom>
            <a:noFill/>
            <a:ln w="9525">
              <a:noFill/>
              <a:miter lim="800000"/>
            </a:ln>
          </p:spPr>
          <p:txBody>
            <a:bodyPr>
              <a:spAutoFit/>
            </a:bodyPr>
            <a:lstStyle/>
            <a:p>
              <a:pPr>
                <a:spcBef>
                  <a:spcPct val="50000"/>
                </a:spcBef>
              </a:pPr>
              <a:r>
                <a:rPr lang="en-US" altLang="zh-CN">
                  <a:latin typeface="Arial" panose="020B0604020202020204" pitchFamily="34" charset="0"/>
                </a:rPr>
                <a:t>1990</a:t>
              </a:r>
              <a:endParaRPr lang="en-US" altLang="zh-CN">
                <a:latin typeface="Arial" panose="020B0604020202020204" pitchFamily="34" charset="0"/>
              </a:endParaRPr>
            </a:p>
          </p:txBody>
        </p:sp>
        <p:sp>
          <p:nvSpPr>
            <p:cNvPr id="42" name="Text Box 22"/>
            <p:cNvSpPr txBox="1">
              <a:spLocks noChangeArrowheads="1"/>
            </p:cNvSpPr>
            <p:nvPr/>
          </p:nvSpPr>
          <p:spPr bwMode="auto">
            <a:xfrm>
              <a:off x="8229600" y="5638799"/>
              <a:ext cx="762000" cy="492442"/>
            </a:xfrm>
            <a:prstGeom prst="rect">
              <a:avLst/>
            </a:prstGeom>
            <a:noFill/>
            <a:ln w="9525">
              <a:noFill/>
              <a:miter lim="800000"/>
            </a:ln>
          </p:spPr>
          <p:txBody>
            <a:bodyPr>
              <a:spAutoFit/>
            </a:bodyPr>
            <a:lstStyle/>
            <a:p>
              <a:pPr>
                <a:spcBef>
                  <a:spcPct val="50000"/>
                </a:spcBef>
              </a:pPr>
              <a:r>
                <a:rPr lang="en-US" altLang="zh-CN">
                  <a:latin typeface="Arial" panose="020B0604020202020204" pitchFamily="34" charset="0"/>
                </a:rPr>
                <a:t>2000</a:t>
              </a:r>
              <a:endParaRPr lang="en-US" altLang="zh-CN">
                <a:latin typeface="Arial" panose="020B0604020202020204" pitchFamily="34" charset="0"/>
              </a:endParaRPr>
            </a:p>
          </p:txBody>
        </p:sp>
        <p:sp>
          <p:nvSpPr>
            <p:cNvPr id="43" name="Rectangle 23" descr="瓦形"/>
            <p:cNvSpPr>
              <a:spLocks noChangeArrowheads="1"/>
            </p:cNvSpPr>
            <p:nvPr/>
          </p:nvSpPr>
          <p:spPr bwMode="auto">
            <a:xfrm>
              <a:off x="496474" y="4922985"/>
              <a:ext cx="2286000" cy="533400"/>
            </a:xfrm>
            <a:prstGeom prst="rect">
              <a:avLst/>
            </a:prstGeom>
            <a:pattFill prst="shingle">
              <a:fgClr>
                <a:srgbClr val="FF3300"/>
              </a:fgClr>
              <a:bgClr>
                <a:schemeClr val="bg1"/>
              </a:bgClr>
            </a:pattFill>
            <a:ln w="9525">
              <a:pattFill prst="smConfetti">
                <a:fgClr>
                  <a:schemeClr val="tx1"/>
                </a:fgClr>
                <a:bgClr>
                  <a:srgbClr val="FFFFFF"/>
                </a:bgClr>
              </a:pattFill>
              <a:miter lim="800000"/>
            </a:ln>
          </p:spPr>
          <p:txBody>
            <a:bodyPr wrap="none" anchor="ctr"/>
            <a:lstStyle/>
            <a:p>
              <a:pPr eaLnBrk="0" hangingPunct="0"/>
              <a:endParaRPr lang="zh-CN" altLang="en-US"/>
            </a:p>
          </p:txBody>
        </p:sp>
        <p:sp>
          <p:nvSpPr>
            <p:cNvPr id="44" name="Rectangle 24" descr="大棋盘"/>
            <p:cNvSpPr>
              <a:spLocks noChangeArrowheads="1"/>
            </p:cNvSpPr>
            <p:nvPr/>
          </p:nvSpPr>
          <p:spPr bwMode="auto">
            <a:xfrm>
              <a:off x="4191000" y="4953000"/>
              <a:ext cx="2362200" cy="533400"/>
            </a:xfrm>
            <a:prstGeom prst="rect">
              <a:avLst/>
            </a:prstGeom>
            <a:pattFill prst="lgCheck">
              <a:fgClr>
                <a:srgbClr val="33CC33"/>
              </a:fgClr>
              <a:bgClr>
                <a:schemeClr val="bg1"/>
              </a:bgClr>
            </a:pattFill>
            <a:ln w="9525">
              <a:pattFill prst="solidDmnd">
                <a:fgClr>
                  <a:srgbClr val="FF9900"/>
                </a:fgClr>
                <a:bgClr>
                  <a:srgbClr val="FFFFFF"/>
                </a:bgClr>
              </a:pattFill>
              <a:miter lim="800000"/>
            </a:ln>
          </p:spPr>
          <p:txBody>
            <a:bodyPr wrap="none" anchor="ctr"/>
            <a:lstStyle/>
            <a:p>
              <a:pPr eaLnBrk="0" hangingPunct="0"/>
              <a:endParaRPr lang="zh-CN" altLang="en-US"/>
            </a:p>
          </p:txBody>
        </p:sp>
        <p:sp>
          <p:nvSpPr>
            <p:cNvPr id="45" name="Line 25"/>
            <p:cNvSpPr>
              <a:spLocks noChangeShapeType="1"/>
            </p:cNvSpPr>
            <p:nvPr/>
          </p:nvSpPr>
          <p:spPr bwMode="auto">
            <a:xfrm flipV="1">
              <a:off x="2667000" y="4724400"/>
              <a:ext cx="0" cy="228600"/>
            </a:xfrm>
            <a:prstGeom prst="line">
              <a:avLst/>
            </a:prstGeom>
            <a:noFill/>
            <a:ln w="9525">
              <a:solidFill>
                <a:srgbClr val="0000FF"/>
              </a:solidFill>
              <a:round/>
            </a:ln>
          </p:spPr>
          <p:txBody>
            <a:bodyPr/>
            <a:lstStyle/>
            <a:p>
              <a:endParaRPr lang="zh-CN" altLang="en-US"/>
            </a:p>
          </p:txBody>
        </p:sp>
        <p:sp>
          <p:nvSpPr>
            <p:cNvPr id="46" name="Line 26"/>
            <p:cNvSpPr>
              <a:spLocks noChangeShapeType="1"/>
            </p:cNvSpPr>
            <p:nvPr/>
          </p:nvSpPr>
          <p:spPr bwMode="auto">
            <a:xfrm>
              <a:off x="2667000" y="4724400"/>
              <a:ext cx="1676400" cy="0"/>
            </a:xfrm>
            <a:prstGeom prst="line">
              <a:avLst/>
            </a:prstGeom>
            <a:noFill/>
            <a:ln w="9525">
              <a:solidFill>
                <a:srgbClr val="0000FF"/>
              </a:solidFill>
              <a:round/>
            </a:ln>
          </p:spPr>
          <p:txBody>
            <a:bodyPr/>
            <a:lstStyle/>
            <a:p>
              <a:endParaRPr lang="zh-CN" altLang="en-US"/>
            </a:p>
          </p:txBody>
        </p:sp>
        <p:sp>
          <p:nvSpPr>
            <p:cNvPr id="47" name="Line 27"/>
            <p:cNvSpPr>
              <a:spLocks noChangeShapeType="1"/>
            </p:cNvSpPr>
            <p:nvPr/>
          </p:nvSpPr>
          <p:spPr bwMode="auto">
            <a:xfrm>
              <a:off x="4343400" y="4724400"/>
              <a:ext cx="0" cy="228600"/>
            </a:xfrm>
            <a:prstGeom prst="line">
              <a:avLst/>
            </a:prstGeom>
            <a:noFill/>
            <a:ln w="9525">
              <a:solidFill>
                <a:schemeClr val="tx1"/>
              </a:solidFill>
              <a:round/>
            </a:ln>
          </p:spPr>
          <p:txBody>
            <a:bodyPr/>
            <a:lstStyle/>
            <a:p>
              <a:endParaRPr lang="zh-CN" altLang="en-US"/>
            </a:p>
          </p:txBody>
        </p:sp>
        <p:sp>
          <p:nvSpPr>
            <p:cNvPr id="48" name="Line 28"/>
            <p:cNvSpPr>
              <a:spLocks noChangeShapeType="1"/>
            </p:cNvSpPr>
            <p:nvPr/>
          </p:nvSpPr>
          <p:spPr bwMode="auto">
            <a:xfrm flipV="1">
              <a:off x="5943600" y="4724400"/>
              <a:ext cx="0" cy="228600"/>
            </a:xfrm>
            <a:prstGeom prst="line">
              <a:avLst/>
            </a:prstGeom>
            <a:noFill/>
            <a:ln w="9525">
              <a:solidFill>
                <a:schemeClr val="folHlink"/>
              </a:solidFill>
              <a:round/>
            </a:ln>
          </p:spPr>
          <p:txBody>
            <a:bodyPr/>
            <a:lstStyle/>
            <a:p>
              <a:endParaRPr lang="zh-CN" altLang="en-US"/>
            </a:p>
          </p:txBody>
        </p:sp>
        <p:sp>
          <p:nvSpPr>
            <p:cNvPr id="49" name="Line 29"/>
            <p:cNvSpPr>
              <a:spLocks noChangeShapeType="1"/>
            </p:cNvSpPr>
            <p:nvPr/>
          </p:nvSpPr>
          <p:spPr bwMode="auto">
            <a:xfrm>
              <a:off x="5943600" y="4724400"/>
              <a:ext cx="2743200" cy="0"/>
            </a:xfrm>
            <a:prstGeom prst="line">
              <a:avLst/>
            </a:prstGeom>
            <a:noFill/>
            <a:ln w="9525">
              <a:solidFill>
                <a:schemeClr val="folHlink"/>
              </a:solidFill>
              <a:round/>
            </a:ln>
          </p:spPr>
          <p:txBody>
            <a:bodyPr/>
            <a:lstStyle/>
            <a:p>
              <a:endParaRPr lang="zh-CN" altLang="en-US"/>
            </a:p>
          </p:txBody>
        </p:sp>
        <p:sp>
          <p:nvSpPr>
            <p:cNvPr id="50" name="Line 30"/>
            <p:cNvSpPr>
              <a:spLocks noChangeShapeType="1"/>
            </p:cNvSpPr>
            <p:nvPr/>
          </p:nvSpPr>
          <p:spPr bwMode="auto">
            <a:xfrm>
              <a:off x="8686800" y="4724400"/>
              <a:ext cx="0" cy="762000"/>
            </a:xfrm>
            <a:prstGeom prst="line">
              <a:avLst/>
            </a:prstGeom>
            <a:noFill/>
            <a:ln w="9525">
              <a:solidFill>
                <a:schemeClr val="folHlink"/>
              </a:solidFill>
              <a:round/>
            </a:ln>
          </p:spPr>
          <p:txBody>
            <a:bodyPr/>
            <a:lstStyle/>
            <a:p>
              <a:endParaRPr lang="zh-CN" altLang="en-US"/>
            </a:p>
          </p:txBody>
        </p:sp>
        <p:sp>
          <p:nvSpPr>
            <p:cNvPr id="51" name="Line 31"/>
            <p:cNvSpPr>
              <a:spLocks noChangeShapeType="1"/>
            </p:cNvSpPr>
            <p:nvPr/>
          </p:nvSpPr>
          <p:spPr bwMode="auto">
            <a:xfrm flipH="1">
              <a:off x="2667000" y="4724400"/>
              <a:ext cx="304800" cy="152400"/>
            </a:xfrm>
            <a:prstGeom prst="line">
              <a:avLst/>
            </a:prstGeom>
            <a:noFill/>
            <a:ln w="9525">
              <a:solidFill>
                <a:srgbClr val="0000FF"/>
              </a:solidFill>
              <a:round/>
            </a:ln>
          </p:spPr>
          <p:txBody>
            <a:bodyPr/>
            <a:lstStyle/>
            <a:p>
              <a:endParaRPr lang="zh-CN" altLang="en-US"/>
            </a:p>
          </p:txBody>
        </p:sp>
        <p:sp>
          <p:nvSpPr>
            <p:cNvPr id="52" name="Line 32"/>
            <p:cNvSpPr>
              <a:spLocks noChangeShapeType="1"/>
            </p:cNvSpPr>
            <p:nvPr/>
          </p:nvSpPr>
          <p:spPr bwMode="auto">
            <a:xfrm flipH="1">
              <a:off x="2819400" y="4724400"/>
              <a:ext cx="457200" cy="228600"/>
            </a:xfrm>
            <a:prstGeom prst="line">
              <a:avLst/>
            </a:prstGeom>
            <a:noFill/>
            <a:ln w="9525">
              <a:solidFill>
                <a:srgbClr val="0000FF"/>
              </a:solidFill>
              <a:round/>
            </a:ln>
          </p:spPr>
          <p:txBody>
            <a:bodyPr/>
            <a:lstStyle/>
            <a:p>
              <a:endParaRPr lang="zh-CN" altLang="en-US"/>
            </a:p>
          </p:txBody>
        </p:sp>
        <p:sp>
          <p:nvSpPr>
            <p:cNvPr id="53" name="Line 33"/>
            <p:cNvSpPr>
              <a:spLocks noChangeShapeType="1"/>
            </p:cNvSpPr>
            <p:nvPr/>
          </p:nvSpPr>
          <p:spPr bwMode="auto">
            <a:xfrm flipH="1">
              <a:off x="2895600" y="4724400"/>
              <a:ext cx="762000" cy="381000"/>
            </a:xfrm>
            <a:prstGeom prst="line">
              <a:avLst/>
            </a:prstGeom>
            <a:noFill/>
            <a:ln w="9525">
              <a:solidFill>
                <a:srgbClr val="0000FF"/>
              </a:solidFill>
              <a:round/>
            </a:ln>
          </p:spPr>
          <p:txBody>
            <a:bodyPr/>
            <a:lstStyle/>
            <a:p>
              <a:endParaRPr lang="zh-CN" altLang="en-US"/>
            </a:p>
          </p:txBody>
        </p:sp>
        <p:sp>
          <p:nvSpPr>
            <p:cNvPr id="54" name="Line 34"/>
            <p:cNvSpPr>
              <a:spLocks noChangeShapeType="1"/>
            </p:cNvSpPr>
            <p:nvPr/>
          </p:nvSpPr>
          <p:spPr bwMode="auto">
            <a:xfrm flipV="1">
              <a:off x="2895600" y="4724400"/>
              <a:ext cx="1143000" cy="609600"/>
            </a:xfrm>
            <a:prstGeom prst="line">
              <a:avLst/>
            </a:prstGeom>
            <a:noFill/>
            <a:ln w="9525">
              <a:solidFill>
                <a:srgbClr val="0000FF"/>
              </a:solidFill>
              <a:round/>
            </a:ln>
          </p:spPr>
          <p:txBody>
            <a:bodyPr/>
            <a:lstStyle/>
            <a:p>
              <a:endParaRPr lang="zh-CN" altLang="en-US"/>
            </a:p>
          </p:txBody>
        </p:sp>
        <p:sp>
          <p:nvSpPr>
            <p:cNvPr id="55" name="Line 35"/>
            <p:cNvSpPr>
              <a:spLocks noChangeShapeType="1"/>
            </p:cNvSpPr>
            <p:nvPr/>
          </p:nvSpPr>
          <p:spPr bwMode="auto">
            <a:xfrm flipV="1">
              <a:off x="3048000" y="4800600"/>
              <a:ext cx="1295400" cy="685800"/>
            </a:xfrm>
            <a:prstGeom prst="line">
              <a:avLst/>
            </a:prstGeom>
            <a:noFill/>
            <a:ln w="9525">
              <a:solidFill>
                <a:srgbClr val="0000FF"/>
              </a:solidFill>
              <a:round/>
            </a:ln>
          </p:spPr>
          <p:txBody>
            <a:bodyPr/>
            <a:lstStyle/>
            <a:p>
              <a:endParaRPr lang="zh-CN" altLang="en-US"/>
            </a:p>
          </p:txBody>
        </p:sp>
        <p:sp>
          <p:nvSpPr>
            <p:cNvPr id="56" name="Line 36"/>
            <p:cNvSpPr>
              <a:spLocks noChangeShapeType="1"/>
            </p:cNvSpPr>
            <p:nvPr/>
          </p:nvSpPr>
          <p:spPr bwMode="auto">
            <a:xfrm flipV="1">
              <a:off x="3429000" y="5105400"/>
              <a:ext cx="762000" cy="381000"/>
            </a:xfrm>
            <a:prstGeom prst="line">
              <a:avLst/>
            </a:prstGeom>
            <a:noFill/>
            <a:ln w="9525">
              <a:solidFill>
                <a:srgbClr val="0000FF"/>
              </a:solidFill>
              <a:round/>
            </a:ln>
          </p:spPr>
          <p:txBody>
            <a:bodyPr/>
            <a:lstStyle/>
            <a:p>
              <a:endParaRPr lang="zh-CN" altLang="en-US"/>
            </a:p>
          </p:txBody>
        </p:sp>
        <p:sp>
          <p:nvSpPr>
            <p:cNvPr id="57" name="Line 37"/>
            <p:cNvSpPr>
              <a:spLocks noChangeShapeType="1"/>
            </p:cNvSpPr>
            <p:nvPr/>
          </p:nvSpPr>
          <p:spPr bwMode="auto">
            <a:xfrm flipV="1">
              <a:off x="3886200" y="5334000"/>
              <a:ext cx="304800" cy="152400"/>
            </a:xfrm>
            <a:prstGeom prst="line">
              <a:avLst/>
            </a:prstGeom>
            <a:noFill/>
            <a:ln w="9525">
              <a:solidFill>
                <a:srgbClr val="0000FF"/>
              </a:solidFill>
              <a:round/>
            </a:ln>
          </p:spPr>
          <p:txBody>
            <a:bodyPr/>
            <a:lstStyle/>
            <a:p>
              <a:endParaRPr lang="zh-CN" altLang="en-US"/>
            </a:p>
          </p:txBody>
        </p:sp>
        <p:sp>
          <p:nvSpPr>
            <p:cNvPr id="58" name="Line 38"/>
            <p:cNvSpPr>
              <a:spLocks noChangeShapeType="1"/>
            </p:cNvSpPr>
            <p:nvPr/>
          </p:nvSpPr>
          <p:spPr bwMode="auto">
            <a:xfrm>
              <a:off x="5943600" y="4876800"/>
              <a:ext cx="2743200" cy="0"/>
            </a:xfrm>
            <a:prstGeom prst="line">
              <a:avLst/>
            </a:prstGeom>
            <a:noFill/>
            <a:ln w="9525">
              <a:pattFill prst="dashHorz">
                <a:fgClr>
                  <a:schemeClr val="folHlink"/>
                </a:fgClr>
                <a:bgClr>
                  <a:schemeClr val="bg1"/>
                </a:bgClr>
              </a:pattFill>
              <a:round/>
            </a:ln>
          </p:spPr>
          <p:txBody>
            <a:bodyPr/>
            <a:lstStyle/>
            <a:p>
              <a:endParaRPr lang="zh-CN" altLang="en-US"/>
            </a:p>
          </p:txBody>
        </p:sp>
        <p:sp>
          <p:nvSpPr>
            <p:cNvPr id="59" name="Line 39"/>
            <p:cNvSpPr>
              <a:spLocks noChangeShapeType="1"/>
            </p:cNvSpPr>
            <p:nvPr/>
          </p:nvSpPr>
          <p:spPr bwMode="auto">
            <a:xfrm>
              <a:off x="6553200" y="5029200"/>
              <a:ext cx="2133600" cy="0"/>
            </a:xfrm>
            <a:prstGeom prst="line">
              <a:avLst/>
            </a:prstGeom>
            <a:noFill/>
            <a:ln w="9525">
              <a:solidFill>
                <a:schemeClr val="folHlink"/>
              </a:solidFill>
              <a:prstDash val="dash"/>
              <a:round/>
            </a:ln>
          </p:spPr>
          <p:txBody>
            <a:bodyPr/>
            <a:lstStyle/>
            <a:p>
              <a:endParaRPr lang="zh-CN" altLang="en-US"/>
            </a:p>
          </p:txBody>
        </p:sp>
        <p:sp>
          <p:nvSpPr>
            <p:cNvPr id="60" name="Line 40"/>
            <p:cNvSpPr>
              <a:spLocks noChangeShapeType="1"/>
            </p:cNvSpPr>
            <p:nvPr/>
          </p:nvSpPr>
          <p:spPr bwMode="auto">
            <a:xfrm>
              <a:off x="6553200" y="5181600"/>
              <a:ext cx="2133600" cy="0"/>
            </a:xfrm>
            <a:prstGeom prst="line">
              <a:avLst/>
            </a:prstGeom>
            <a:noFill/>
            <a:ln w="9525">
              <a:solidFill>
                <a:schemeClr val="folHlink"/>
              </a:solidFill>
              <a:prstDash val="dash"/>
              <a:round/>
            </a:ln>
          </p:spPr>
          <p:txBody>
            <a:bodyPr/>
            <a:lstStyle/>
            <a:p>
              <a:endParaRPr lang="zh-CN" altLang="en-US"/>
            </a:p>
          </p:txBody>
        </p:sp>
        <p:sp>
          <p:nvSpPr>
            <p:cNvPr id="61" name="Line 41"/>
            <p:cNvSpPr>
              <a:spLocks noChangeShapeType="1"/>
            </p:cNvSpPr>
            <p:nvPr/>
          </p:nvSpPr>
          <p:spPr bwMode="auto">
            <a:xfrm>
              <a:off x="6553200" y="5334000"/>
              <a:ext cx="2133600" cy="0"/>
            </a:xfrm>
            <a:prstGeom prst="line">
              <a:avLst/>
            </a:prstGeom>
            <a:noFill/>
            <a:ln w="9525">
              <a:solidFill>
                <a:schemeClr val="folHlink"/>
              </a:solidFill>
              <a:prstDash val="dash"/>
              <a:round/>
            </a:ln>
          </p:spPr>
          <p:txBody>
            <a:bodyPr/>
            <a:lstStyle/>
            <a:p>
              <a:endParaRPr lang="zh-CN" altLang="en-US"/>
            </a:p>
          </p:txBody>
        </p:sp>
      </p:grpSp>
      <p:sp>
        <p:nvSpPr>
          <p:cNvPr id="62" name="圆角矩形标注 61"/>
          <p:cNvSpPr/>
          <p:nvPr/>
        </p:nvSpPr>
        <p:spPr>
          <a:xfrm>
            <a:off x="276598" y="3721887"/>
            <a:ext cx="8534400" cy="742950"/>
          </a:xfrm>
          <a:prstGeom prst="wedgeRoundRectCallout">
            <a:avLst>
              <a:gd name="adj1" fmla="val -14005"/>
              <a:gd name="adj2" fmla="val -102307"/>
              <a:gd name="adj3" fmla="val 16667"/>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lang="en-US" altLang="zh-CN" sz="2400" b="1" dirty="0">
                <a:solidFill>
                  <a:schemeClr val="tx1"/>
                </a:solidFill>
              </a:rPr>
              <a:t> 1968</a:t>
            </a:r>
            <a:r>
              <a:rPr lang="zh-CN" altLang="en-US" sz="2400" b="1" dirty="0">
                <a:solidFill>
                  <a:schemeClr val="tx1"/>
                </a:solidFill>
              </a:rPr>
              <a:t>年</a:t>
            </a:r>
            <a:r>
              <a:rPr lang="en-US" altLang="zh-CN" sz="2400" b="1" dirty="0">
                <a:solidFill>
                  <a:schemeClr val="tx1"/>
                </a:solidFill>
              </a:rPr>
              <a:t>10</a:t>
            </a:r>
            <a:r>
              <a:rPr lang="zh-CN" altLang="en-US" sz="2400" b="1" dirty="0">
                <a:solidFill>
                  <a:schemeClr val="tx1"/>
                </a:solidFill>
              </a:rPr>
              <a:t>月，北大西洋公约组织（</a:t>
            </a:r>
            <a:r>
              <a:rPr lang="en-US" altLang="zh-CN" sz="2400" b="1" dirty="0">
                <a:solidFill>
                  <a:schemeClr val="tx1"/>
                </a:solidFill>
              </a:rPr>
              <a:t>NATO</a:t>
            </a:r>
            <a:r>
              <a:rPr lang="zh-CN" altLang="en-US" sz="2400" b="1" dirty="0">
                <a:solidFill>
                  <a:schemeClr val="tx1"/>
                </a:solidFill>
              </a:rPr>
              <a:t>）的科学家在德国召开的学术会议上正式提出了</a:t>
            </a:r>
            <a:r>
              <a:rPr lang="zh-CN" altLang="en-US" sz="2400" b="1" dirty="0">
                <a:solidFill>
                  <a:srgbClr val="FF0000"/>
                </a:solidFill>
              </a:rPr>
              <a:t>软件危机</a:t>
            </a:r>
            <a:r>
              <a:rPr lang="zh-CN" altLang="en-US" sz="2400" b="1" dirty="0">
                <a:solidFill>
                  <a:schemeClr val="tx1"/>
                </a:solidFill>
              </a:rPr>
              <a:t>问题。</a:t>
            </a:r>
            <a:endParaRPr lang="zh-CN" altLang="en-US" sz="2400"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ppt_x"/>
                                          </p:val>
                                        </p:tav>
                                        <p:tav tm="100000">
                                          <p:val>
                                            <p:strVal val="#ppt_x"/>
                                          </p:val>
                                        </p:tav>
                                      </p:tavLst>
                                    </p:anim>
                                    <p:anim calcmode="lin" valueType="num">
                                      <p:cBhvr additive="base">
                                        <p:cTn id="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软件开发的基本策略</a:t>
            </a:r>
            <a:endParaRPr lang="zh-CN" altLang="en-US" dirty="0"/>
          </a:p>
        </p:txBody>
      </p:sp>
      <p:sp>
        <p:nvSpPr>
          <p:cNvPr id="4" name="日期占位符 3"/>
          <p:cNvSpPr>
            <a:spLocks noGrp="1"/>
          </p:cNvSpPr>
          <p:nvPr>
            <p:ph type="dt" sz="half" idx="10"/>
          </p:nvPr>
        </p:nvSpPr>
        <p:spPr/>
        <p:txBody>
          <a:bodyPr/>
          <a:lstStyle/>
          <a:p>
            <a:fld id="{01426BB1-85CD-43EB-84F5-72D682081532}"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
        <p:nvSpPr>
          <p:cNvPr id="7" name="内容占位符 6"/>
          <p:cNvSpPr>
            <a:spLocks noGrp="1"/>
          </p:cNvSpPr>
          <p:nvPr>
            <p:ph idx="1"/>
          </p:nvPr>
        </p:nvSpPr>
        <p:spPr/>
        <p:txBody>
          <a:bodyPr/>
          <a:lstStyle/>
          <a:p>
            <a:endParaRPr lang="zh-CN" altLang="en-US"/>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984" y="823677"/>
            <a:ext cx="9047101" cy="370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软件开发的基本</a:t>
            </a:r>
            <a:r>
              <a:rPr lang="zh-CN" altLang="en-US" dirty="0" smtClean="0"/>
              <a:t>策略：软件复用</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7A38CC13-F115-49C4-BDBD-1B3691C87A4C}"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791" y="798528"/>
            <a:ext cx="8510093" cy="3797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软件开发的基本</a:t>
            </a:r>
            <a:r>
              <a:rPr lang="zh-CN" altLang="en-US" dirty="0" smtClean="0"/>
              <a:t>策略：分而治之</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7A38CC13-F115-49C4-BDBD-1B3691C87A4C}"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3093" y="777665"/>
            <a:ext cx="8761176" cy="38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软件开发的基本</a:t>
            </a:r>
            <a:r>
              <a:rPr lang="zh-CN" altLang="en-US" dirty="0" smtClean="0"/>
              <a:t>策略：逐步演进</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7A38CC13-F115-49C4-BDBD-1B3691C87A4C}"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7043" y="806636"/>
            <a:ext cx="8331841" cy="3686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软件开发的基本</a:t>
            </a:r>
            <a:r>
              <a:rPr lang="zh-CN" altLang="en-US" dirty="0" smtClean="0"/>
              <a:t>策略：优化折中</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7A38CC13-F115-49C4-BDBD-1B3691C87A4C}"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717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2585" y="805452"/>
            <a:ext cx="8312092" cy="3652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软件开发的基本策略：优化折中</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7A38CC13-F115-49C4-BDBD-1B3691C87A4C}"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4401" y="854070"/>
            <a:ext cx="7677225" cy="3752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 </a:t>
            </a:r>
            <a:r>
              <a:rPr lang="zh-CN" altLang="en-US" dirty="0"/>
              <a:t>软件质量实现</a:t>
            </a:r>
            <a:endParaRPr lang="zh-CN" altLang="en-US" dirty="0"/>
          </a:p>
        </p:txBody>
      </p:sp>
      <p:sp>
        <p:nvSpPr>
          <p:cNvPr id="3" name="内容占位符 2"/>
          <p:cNvSpPr>
            <a:spLocks noGrp="1"/>
          </p:cNvSpPr>
          <p:nvPr>
            <p:ph idx="1"/>
          </p:nvPr>
        </p:nvSpPr>
        <p:spPr/>
        <p:txBody>
          <a:bodyPr/>
          <a:lstStyle/>
          <a:p>
            <a:r>
              <a:rPr lang="zh-CN" altLang="en-US" dirty="0"/>
              <a:t>什么是好的软件？</a:t>
            </a:r>
            <a:endParaRPr lang="en-US" altLang="zh-CN" dirty="0"/>
          </a:p>
          <a:p>
            <a:endParaRPr lang="zh-CN" altLang="en-US" dirty="0"/>
          </a:p>
        </p:txBody>
      </p:sp>
      <p:sp>
        <p:nvSpPr>
          <p:cNvPr id="4" name="日期占位符 3"/>
          <p:cNvSpPr>
            <a:spLocks noGrp="1"/>
          </p:cNvSpPr>
          <p:nvPr>
            <p:ph type="dt" sz="half" idx="10"/>
          </p:nvPr>
        </p:nvSpPr>
        <p:spPr/>
        <p:txBody>
          <a:bodyPr/>
          <a:lstStyle/>
          <a:p>
            <a:fld id="{7A38CC13-F115-49C4-BDBD-1B3691C87A4C}"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9719" y="1335661"/>
            <a:ext cx="7410873" cy="37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什么是好的软件</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7A38CC13-F115-49C4-BDBD-1B3691C87A4C}"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2337" y="801094"/>
            <a:ext cx="8858949" cy="3829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什么是好的软件</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7A38CC13-F115-49C4-BDBD-1B3691C87A4C}"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612" y="818926"/>
            <a:ext cx="8803029" cy="3795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什么是好的软件</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7A38CC13-F115-49C4-BDBD-1B3691C87A4C}"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122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7779" y="899048"/>
            <a:ext cx="8956221" cy="3508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本次</a:t>
            </a:r>
            <a:r>
              <a:rPr lang="zh-CN" altLang="en-US" dirty="0" smtClean="0"/>
              <a:t>课程</a:t>
            </a:r>
            <a:r>
              <a:rPr lang="zh-CN" altLang="en-US" b="1" dirty="0" smtClean="0"/>
              <a:t>速递</a:t>
            </a:r>
            <a:endParaRPr lang="zh-CN" altLang="en-US" b="1" dirty="0"/>
          </a:p>
        </p:txBody>
      </p:sp>
      <p:sp>
        <p:nvSpPr>
          <p:cNvPr id="3" name="内容占位符 2"/>
          <p:cNvSpPr>
            <a:spLocks noGrp="1"/>
          </p:cNvSpPr>
          <p:nvPr>
            <p:ph idx="1"/>
          </p:nvPr>
        </p:nvSpPr>
        <p:spPr>
          <a:xfrm>
            <a:off x="950495" y="1118937"/>
            <a:ext cx="7107655" cy="3613084"/>
          </a:xfrm>
        </p:spPr>
        <p:txBody>
          <a:bodyPr>
            <a:normAutofit/>
          </a:bodyPr>
          <a:lstStyle/>
          <a:p>
            <a:pPr marL="822960" indent="-822960">
              <a:lnSpc>
                <a:spcPct val="120000"/>
              </a:lnSpc>
              <a:buFont typeface="+mj-lt"/>
              <a:buAutoNum type="arabicPeriod"/>
            </a:pPr>
            <a:r>
              <a:rPr lang="zh-CN" altLang="en-US" dirty="0" smtClean="0">
                <a:solidFill>
                  <a:schemeClr val="tx2">
                    <a:lumMod val="90000"/>
                    <a:lumOff val="10000"/>
                  </a:schemeClr>
                </a:solidFill>
                <a:latin typeface="+mj-ea"/>
                <a:ea typeface="+mj-ea"/>
              </a:rPr>
              <a:t>课程介绍</a:t>
            </a:r>
            <a:endParaRPr lang="en-US" altLang="zh-CN" dirty="0" smtClean="0">
              <a:solidFill>
                <a:schemeClr val="tx2">
                  <a:lumMod val="90000"/>
                  <a:lumOff val="10000"/>
                </a:schemeClr>
              </a:solidFill>
              <a:latin typeface="+mj-ea"/>
              <a:ea typeface="+mj-ea"/>
            </a:endParaRPr>
          </a:p>
          <a:p>
            <a:pPr marL="822960" indent="-822960">
              <a:lnSpc>
                <a:spcPct val="120000"/>
              </a:lnSpc>
              <a:buFont typeface="+mj-lt"/>
              <a:buAutoNum type="arabicPeriod"/>
            </a:pPr>
            <a:r>
              <a:rPr lang="zh-CN" altLang="en-US" dirty="0" smtClean="0">
                <a:solidFill>
                  <a:schemeClr val="tx2">
                    <a:lumMod val="90000"/>
                    <a:lumOff val="10000"/>
                  </a:schemeClr>
                </a:solidFill>
                <a:latin typeface="+mj-ea"/>
                <a:ea typeface="+mj-ea"/>
              </a:rPr>
              <a:t>第</a:t>
            </a:r>
            <a:r>
              <a:rPr lang="en-US" altLang="zh-CN" dirty="0" smtClean="0">
                <a:solidFill>
                  <a:schemeClr val="tx2">
                    <a:lumMod val="90000"/>
                    <a:lumOff val="10000"/>
                  </a:schemeClr>
                </a:solidFill>
                <a:latin typeface="+mj-ea"/>
                <a:ea typeface="+mj-ea"/>
              </a:rPr>
              <a:t>1</a:t>
            </a:r>
            <a:r>
              <a:rPr lang="zh-CN" altLang="en-US" dirty="0" smtClean="0">
                <a:solidFill>
                  <a:schemeClr val="tx2">
                    <a:lumMod val="90000"/>
                    <a:lumOff val="10000"/>
                  </a:schemeClr>
                </a:solidFill>
                <a:latin typeface="+mj-ea"/>
                <a:ea typeface="+mj-ea"/>
              </a:rPr>
              <a:t>章</a:t>
            </a:r>
            <a:r>
              <a:rPr lang="en-US" altLang="zh-CN" dirty="0" smtClean="0">
                <a:solidFill>
                  <a:schemeClr val="tx2">
                    <a:lumMod val="90000"/>
                    <a:lumOff val="10000"/>
                  </a:schemeClr>
                </a:solidFill>
                <a:latin typeface="+mj-ea"/>
                <a:ea typeface="+mj-ea"/>
              </a:rPr>
              <a:t> </a:t>
            </a:r>
            <a:r>
              <a:rPr lang="zh-CN" altLang="en-US" dirty="0" smtClean="0">
                <a:solidFill>
                  <a:schemeClr val="tx2">
                    <a:lumMod val="90000"/>
                    <a:lumOff val="10000"/>
                  </a:schemeClr>
                </a:solidFill>
                <a:latin typeface="+mj-ea"/>
                <a:ea typeface="+mj-ea"/>
              </a:rPr>
              <a:t>软件工程概述</a:t>
            </a:r>
            <a:endParaRPr lang="en-US" altLang="zh-CN" dirty="0" smtClean="0">
              <a:solidFill>
                <a:schemeClr val="tx2">
                  <a:lumMod val="90000"/>
                  <a:lumOff val="10000"/>
                </a:schemeClr>
              </a:solidFill>
              <a:latin typeface="+mj-ea"/>
              <a:ea typeface="+mj-ea"/>
            </a:endParaRPr>
          </a:p>
          <a:p>
            <a:pPr marL="1090295" lvl="2" indent="-822960">
              <a:lnSpc>
                <a:spcPct val="120000"/>
              </a:lnSpc>
              <a:buFont typeface="Arial" panose="020B0604020202020204" pitchFamily="34" charset="0"/>
              <a:buChar char="•"/>
            </a:pPr>
            <a:r>
              <a:rPr lang="zh-CN" altLang="en-US" sz="2400" dirty="0" smtClean="0">
                <a:solidFill>
                  <a:schemeClr val="tx2">
                    <a:lumMod val="90000"/>
                    <a:lumOff val="10000"/>
                  </a:schemeClr>
                </a:solidFill>
                <a:latin typeface="+mj-ea"/>
                <a:ea typeface="+mj-ea"/>
              </a:rPr>
              <a:t>软件危机的概念</a:t>
            </a:r>
            <a:endParaRPr lang="en-US" altLang="zh-CN" sz="2400" dirty="0" smtClean="0">
              <a:solidFill>
                <a:schemeClr val="tx2">
                  <a:lumMod val="90000"/>
                  <a:lumOff val="10000"/>
                </a:schemeClr>
              </a:solidFill>
              <a:latin typeface="+mj-ea"/>
              <a:ea typeface="+mj-ea"/>
            </a:endParaRPr>
          </a:p>
          <a:p>
            <a:pPr marL="1090295" lvl="2" indent="-822960">
              <a:lnSpc>
                <a:spcPct val="120000"/>
              </a:lnSpc>
              <a:buFont typeface="Arial" panose="020B0604020202020204" pitchFamily="34" charset="0"/>
              <a:buChar char="•"/>
            </a:pPr>
            <a:r>
              <a:rPr lang="zh-CN" altLang="en-US" sz="2400" dirty="0" smtClean="0">
                <a:solidFill>
                  <a:schemeClr val="tx2">
                    <a:lumMod val="90000"/>
                    <a:lumOff val="10000"/>
                  </a:schemeClr>
                </a:solidFill>
                <a:latin typeface="+mj-ea"/>
                <a:ea typeface="+mj-ea"/>
              </a:rPr>
              <a:t>软件工程的概念和三要素</a:t>
            </a:r>
            <a:endParaRPr lang="zh-CN" altLang="en-US" sz="2400" dirty="0">
              <a:solidFill>
                <a:schemeClr val="tx2">
                  <a:lumMod val="90000"/>
                  <a:lumOff val="10000"/>
                </a:schemeClr>
              </a:solidFill>
              <a:latin typeface="+mj-ea"/>
              <a:ea typeface="+mj-ea"/>
            </a:endParaRPr>
          </a:p>
        </p:txBody>
      </p:sp>
      <p:sp>
        <p:nvSpPr>
          <p:cNvPr id="7" name="日期占位符 6"/>
          <p:cNvSpPr>
            <a:spLocks noGrp="1"/>
          </p:cNvSpPr>
          <p:nvPr>
            <p:ph type="dt" sz="half" idx="10"/>
          </p:nvPr>
        </p:nvSpPr>
        <p:spPr/>
        <p:txBody>
          <a:bodyPr/>
          <a:lstStyle/>
          <a:p>
            <a:fld id="{B36FC113-79D8-4BBC-B29D-B7A9D18C37B3}" type="datetime1">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dirty="0" smtClean="0"/>
              <a:t>软件工程</a:t>
            </a:r>
            <a:endParaRPr lang="zh-CN" altLang="en-US" dirty="0"/>
          </a:p>
        </p:txBody>
      </p:sp>
      <p:sp>
        <p:nvSpPr>
          <p:cNvPr id="9" name="灯片编号占位符 8"/>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什么是好的软件</a:t>
            </a:r>
            <a:endParaRPr lang="zh-CN" altLang="en-US" dirty="0"/>
          </a:p>
        </p:txBody>
      </p:sp>
      <p:sp>
        <p:nvSpPr>
          <p:cNvPr id="4" name="日期占位符 3"/>
          <p:cNvSpPr>
            <a:spLocks noGrp="1"/>
          </p:cNvSpPr>
          <p:nvPr>
            <p:ph type="dt" sz="half" idx="10"/>
          </p:nvPr>
        </p:nvSpPr>
        <p:spPr/>
        <p:txBody>
          <a:bodyPr/>
          <a:lstStyle/>
          <a:p>
            <a:fld id="{C21161C4-6202-4734-8F08-BA4174D87723}"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7" name="图片 6"/>
          <p:cNvPicPr>
            <a:picLocks noChangeAspect="1"/>
          </p:cNvPicPr>
          <p:nvPr/>
        </p:nvPicPr>
        <p:blipFill>
          <a:blip r:embed="rId1">
            <a:clrChange>
              <a:clrFrom>
                <a:srgbClr val="FFFFFF"/>
              </a:clrFrom>
              <a:clrTo>
                <a:srgbClr val="FFFFFF">
                  <a:alpha val="0"/>
                </a:srgbClr>
              </a:clrTo>
            </a:clrChange>
          </a:blip>
          <a:stretch>
            <a:fillRect/>
          </a:stretch>
        </p:blipFill>
        <p:spPr>
          <a:xfrm>
            <a:off x="768096" y="1257252"/>
            <a:ext cx="7797661" cy="270895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产品质量维度</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7A38CC13-F115-49C4-BDBD-1B3691C87A4C}"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133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7877" y="841466"/>
            <a:ext cx="7600951" cy="3717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产品质量维度</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7A38CC13-F115-49C4-BDBD-1B3691C87A4C}"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3791" y="1029700"/>
            <a:ext cx="7212347" cy="3282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ISO9126</a:t>
            </a:r>
            <a:r>
              <a:rPr lang="zh-CN" altLang="en-US" dirty="0" smtClean="0"/>
              <a:t>质量模型</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7A38CC13-F115-49C4-BDBD-1B3691C87A4C}"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153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6234" y="813822"/>
            <a:ext cx="7877686" cy="3912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ISO9126</a:t>
            </a:r>
            <a:r>
              <a:rPr lang="zh-CN" altLang="en-US" dirty="0"/>
              <a:t>质量模型</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7A38CC13-F115-49C4-BDBD-1B3691C87A4C}"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163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1499" y="961295"/>
            <a:ext cx="8147957" cy="3446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ISO9126</a:t>
            </a:r>
            <a:r>
              <a:rPr lang="zh-CN" altLang="en-US" dirty="0"/>
              <a:t>质量模型</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7A38CC13-F115-49C4-BDBD-1B3691C87A4C}"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17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8021" y="1061968"/>
            <a:ext cx="8213107" cy="3192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ISO9126</a:t>
            </a:r>
            <a:r>
              <a:rPr lang="zh-CN" altLang="en-US" dirty="0"/>
              <a:t>质量模型</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7A38CC13-F115-49C4-BDBD-1B3691C87A4C}"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184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0915" y="948390"/>
            <a:ext cx="8678674" cy="348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实现软件质量</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7A38CC13-F115-49C4-BDBD-1B3691C87A4C}"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194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7039" y="1218339"/>
            <a:ext cx="7936947" cy="2910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实现软件质量</a:t>
            </a:r>
            <a:endParaRPr lang="zh-CN" altLang="en-US" dirty="0"/>
          </a:p>
        </p:txBody>
      </p:sp>
      <p:sp>
        <p:nvSpPr>
          <p:cNvPr id="4" name="日期占位符 3"/>
          <p:cNvSpPr>
            <a:spLocks noGrp="1"/>
          </p:cNvSpPr>
          <p:nvPr>
            <p:ph type="dt" sz="half" idx="10"/>
          </p:nvPr>
        </p:nvSpPr>
        <p:spPr/>
        <p:txBody>
          <a:bodyPr/>
          <a:lstStyle/>
          <a:p>
            <a:fld id="{7A38CC13-F115-49C4-BDBD-1B3691C87A4C}"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7" name="图片 6"/>
          <p:cNvPicPr>
            <a:picLocks noChangeAspect="1"/>
          </p:cNvPicPr>
          <p:nvPr/>
        </p:nvPicPr>
        <p:blipFill>
          <a:blip r:embed="rId1">
            <a:clrChange>
              <a:clrFrom>
                <a:srgbClr val="FFFFFF"/>
              </a:clrFrom>
              <a:clrTo>
                <a:srgbClr val="FFFFFF">
                  <a:alpha val="0"/>
                </a:srgbClr>
              </a:clrTo>
            </a:clrChange>
          </a:blip>
          <a:stretch>
            <a:fillRect/>
          </a:stretch>
        </p:blipFill>
        <p:spPr>
          <a:xfrm>
            <a:off x="1094321" y="953076"/>
            <a:ext cx="7430720" cy="355034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实现软件质量</a:t>
            </a:r>
            <a:endParaRPr lang="zh-CN" altLang="en-US" dirty="0"/>
          </a:p>
        </p:txBody>
      </p:sp>
      <p:sp>
        <p:nvSpPr>
          <p:cNvPr id="4" name="日期占位符 3"/>
          <p:cNvSpPr>
            <a:spLocks noGrp="1"/>
          </p:cNvSpPr>
          <p:nvPr>
            <p:ph type="dt" sz="half" idx="10"/>
          </p:nvPr>
        </p:nvSpPr>
        <p:spPr/>
        <p:txBody>
          <a:bodyPr/>
          <a:lstStyle/>
          <a:p>
            <a:fld id="{7A38CC13-F115-49C4-BDBD-1B3691C87A4C}"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7" name="图片 6"/>
          <p:cNvPicPr>
            <a:picLocks noChangeAspect="1"/>
          </p:cNvPicPr>
          <p:nvPr/>
        </p:nvPicPr>
        <p:blipFill>
          <a:blip r:embed="rId1">
            <a:clrChange>
              <a:clrFrom>
                <a:srgbClr val="FFFFFF"/>
              </a:clrFrom>
              <a:clrTo>
                <a:srgbClr val="FFFFFF">
                  <a:alpha val="0"/>
                </a:srgbClr>
              </a:clrTo>
            </a:clrChange>
          </a:blip>
          <a:stretch>
            <a:fillRect/>
          </a:stretch>
        </p:blipFill>
        <p:spPr>
          <a:xfrm>
            <a:off x="993775" y="1160920"/>
            <a:ext cx="7624445" cy="3360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9572897-A8D0-42AA-B1A9-7CE432C2F40E}" type="datetime1">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233B410F-ED3A-420F-9009-9AC68EA66982}" type="slidenum">
              <a:rPr lang="zh-CN" altLang="en-US" smtClean="0"/>
            </a:fld>
            <a:endParaRPr lang="zh-CN" altLang="en-US"/>
          </a:p>
        </p:txBody>
      </p:sp>
      <p:sp>
        <p:nvSpPr>
          <p:cNvPr id="5" name="椭圆 4"/>
          <p:cNvSpPr/>
          <p:nvPr/>
        </p:nvSpPr>
        <p:spPr>
          <a:xfrm>
            <a:off x="4146059" y="1449799"/>
            <a:ext cx="167616" cy="167616"/>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6" name="文本框 25"/>
          <p:cNvSpPr txBox="1">
            <a:spLocks noChangeArrowheads="1"/>
          </p:cNvSpPr>
          <p:nvPr/>
        </p:nvSpPr>
        <p:spPr bwMode="auto">
          <a:xfrm>
            <a:off x="3479198" y="1379738"/>
            <a:ext cx="5427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400" dirty="0">
                <a:solidFill>
                  <a:schemeClr val="accent2"/>
                </a:solidFill>
                <a:latin typeface="Arial" panose="020B0604020202020204" pitchFamily="34" charset="0"/>
                <a:cs typeface="Arial" panose="020B0604020202020204" pitchFamily="34" charset="0"/>
                <a:sym typeface="Arial" panose="020B0604020202020204" pitchFamily="34" charset="0"/>
              </a:rPr>
              <a:t>01</a:t>
            </a:r>
            <a:endParaRPr lang="zh-CN" altLang="en-US" sz="2400" dirty="0">
              <a:solidFill>
                <a:schemeClr val="accent2"/>
              </a:solidFill>
              <a:latin typeface="Arial" panose="020B0604020202020204" pitchFamily="34" charset="0"/>
              <a:cs typeface="Arial" panose="020B0604020202020204" pitchFamily="34" charset="0"/>
              <a:sym typeface="Arial" panose="020B0604020202020204" pitchFamily="34" charset="0"/>
            </a:endParaRPr>
          </a:p>
        </p:txBody>
      </p:sp>
      <p:sp>
        <p:nvSpPr>
          <p:cNvPr id="7" name="文本框 6"/>
          <p:cNvSpPr txBox="1"/>
          <p:nvPr/>
        </p:nvSpPr>
        <p:spPr>
          <a:xfrm>
            <a:off x="4395022" y="1379738"/>
            <a:ext cx="3083937" cy="369332"/>
          </a:xfrm>
          <a:prstGeom prst="rect">
            <a:avLst/>
          </a:prstGeom>
          <a:noFill/>
        </p:spPr>
        <p:txBody>
          <a:bodyPr wrap="square" lIns="0" tIns="0" rIns="0" bIns="0">
            <a:spAutoFit/>
          </a:bodyPr>
          <a:lstStyle/>
          <a:p>
            <a:pPr>
              <a:defRPr/>
            </a:pPr>
            <a:r>
              <a:rPr lang="zh-CN" altLang="en-US" sz="2400" dirty="0" smtClean="0">
                <a:solidFill>
                  <a:schemeClr val="accent2"/>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软件的概念及本质特性</a:t>
            </a:r>
            <a:endParaRPr lang="zh-CN" altLang="en-US" sz="24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7"/>
          <p:cNvSpPr/>
          <p:nvPr/>
        </p:nvSpPr>
        <p:spPr>
          <a:xfrm>
            <a:off x="4146059" y="2201802"/>
            <a:ext cx="167616" cy="16761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9" name="文本框 28"/>
          <p:cNvSpPr txBox="1">
            <a:spLocks noChangeArrowheads="1"/>
          </p:cNvSpPr>
          <p:nvPr/>
        </p:nvSpPr>
        <p:spPr bwMode="auto">
          <a:xfrm>
            <a:off x="3479198" y="2111226"/>
            <a:ext cx="5427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400" dirty="0">
                <a:solidFill>
                  <a:schemeClr val="accent1"/>
                </a:solidFill>
                <a:latin typeface="Arial" panose="020B0604020202020204" pitchFamily="34" charset="0"/>
                <a:cs typeface="Arial" panose="020B0604020202020204" pitchFamily="34" charset="0"/>
                <a:sym typeface="Arial" panose="020B0604020202020204" pitchFamily="34" charset="0"/>
              </a:rPr>
              <a:t>02</a:t>
            </a:r>
            <a:endParaRPr lang="zh-CN" altLang="en-US" sz="2400" dirty="0">
              <a:solidFill>
                <a:schemeClr val="accent1"/>
              </a:solidFill>
              <a:latin typeface="Arial" panose="020B0604020202020204" pitchFamily="34" charset="0"/>
              <a:cs typeface="Arial" panose="020B0604020202020204" pitchFamily="34" charset="0"/>
              <a:sym typeface="Arial" panose="020B0604020202020204" pitchFamily="34" charset="0"/>
            </a:endParaRPr>
          </a:p>
        </p:txBody>
      </p:sp>
      <p:sp>
        <p:nvSpPr>
          <p:cNvPr id="10" name="文本框 9"/>
          <p:cNvSpPr txBox="1"/>
          <p:nvPr/>
        </p:nvSpPr>
        <p:spPr>
          <a:xfrm>
            <a:off x="4395022" y="2131741"/>
            <a:ext cx="3083937" cy="369332"/>
          </a:xfrm>
          <a:prstGeom prst="rect">
            <a:avLst/>
          </a:prstGeom>
          <a:noFill/>
        </p:spPr>
        <p:txBody>
          <a:bodyPr wrap="square" lIns="0" tIns="0" rIns="0" bIns="0">
            <a:spAutoFit/>
          </a:bodyPr>
          <a:lstStyle/>
          <a:p>
            <a:pPr>
              <a:defRPr/>
            </a:pPr>
            <a:r>
              <a:rPr lang="zh-CN" altLang="en-US" sz="2400" dirty="0" smtClean="0">
                <a:solidFill>
                  <a:schemeClr val="accent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软件的发展历程</a:t>
            </a:r>
            <a:endPar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0"/>
          <p:cNvSpPr/>
          <p:nvPr/>
        </p:nvSpPr>
        <p:spPr>
          <a:xfrm>
            <a:off x="4146059" y="2962949"/>
            <a:ext cx="167616" cy="167616"/>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2" name="文本框 30"/>
          <p:cNvSpPr txBox="1">
            <a:spLocks noChangeArrowheads="1"/>
          </p:cNvSpPr>
          <p:nvPr/>
        </p:nvSpPr>
        <p:spPr bwMode="auto">
          <a:xfrm>
            <a:off x="3479198" y="2851858"/>
            <a:ext cx="5427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400" dirty="0">
                <a:solidFill>
                  <a:schemeClr val="accent2"/>
                </a:solidFill>
                <a:latin typeface="Arial" panose="020B0604020202020204" pitchFamily="34" charset="0"/>
                <a:cs typeface="Arial" panose="020B0604020202020204" pitchFamily="34" charset="0"/>
                <a:sym typeface="Arial" panose="020B0604020202020204" pitchFamily="34" charset="0"/>
              </a:rPr>
              <a:t>03</a:t>
            </a:r>
            <a:endParaRPr lang="zh-CN" altLang="en-US" sz="2400" dirty="0">
              <a:solidFill>
                <a:schemeClr val="accent2"/>
              </a:solidFill>
              <a:latin typeface="Arial" panose="020B0604020202020204" pitchFamily="34" charset="0"/>
              <a:cs typeface="Arial" panose="020B0604020202020204" pitchFamily="34" charset="0"/>
              <a:sym typeface="Arial" panose="020B0604020202020204" pitchFamily="34" charset="0"/>
            </a:endParaRPr>
          </a:p>
        </p:txBody>
      </p:sp>
      <p:sp>
        <p:nvSpPr>
          <p:cNvPr id="13" name="文本框 12"/>
          <p:cNvSpPr txBox="1"/>
          <p:nvPr/>
        </p:nvSpPr>
        <p:spPr>
          <a:xfrm>
            <a:off x="4395022" y="2892889"/>
            <a:ext cx="3083937" cy="369332"/>
          </a:xfrm>
          <a:prstGeom prst="rect">
            <a:avLst/>
          </a:prstGeom>
          <a:noFill/>
        </p:spPr>
        <p:txBody>
          <a:bodyPr wrap="square" lIns="0" tIns="0" rIns="0" bIns="0">
            <a:spAutoFit/>
          </a:bodyPr>
          <a:lstStyle/>
          <a:p>
            <a:pPr>
              <a:defRPr/>
            </a:pPr>
            <a:r>
              <a:rPr lang="zh-CN" altLang="en-US" sz="2400" dirty="0" smtClean="0">
                <a:solidFill>
                  <a:schemeClr val="accent2"/>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软件危机的概念</a:t>
            </a:r>
            <a:endParaRPr lang="zh-CN" altLang="en-US" sz="24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nvSpPr>
        <p:spPr>
          <a:xfrm>
            <a:off x="4146059" y="3660088"/>
            <a:ext cx="167616" cy="16761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5" name="文本框 32"/>
          <p:cNvSpPr txBox="1">
            <a:spLocks noChangeArrowheads="1"/>
          </p:cNvSpPr>
          <p:nvPr/>
        </p:nvSpPr>
        <p:spPr bwMode="auto">
          <a:xfrm>
            <a:off x="3479198" y="3590028"/>
            <a:ext cx="5427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400" dirty="0">
                <a:solidFill>
                  <a:schemeClr val="accent1"/>
                </a:solidFill>
                <a:latin typeface="Arial" panose="020B0604020202020204" pitchFamily="34" charset="0"/>
                <a:cs typeface="Arial" panose="020B0604020202020204" pitchFamily="34" charset="0"/>
                <a:sym typeface="Arial" panose="020B0604020202020204" pitchFamily="34" charset="0"/>
              </a:rPr>
              <a:t>04</a:t>
            </a:r>
            <a:endParaRPr lang="zh-CN" altLang="en-US" sz="2400" dirty="0">
              <a:solidFill>
                <a:schemeClr val="accent1"/>
              </a:solidFill>
              <a:latin typeface="Arial" panose="020B0604020202020204" pitchFamily="34" charset="0"/>
              <a:cs typeface="Arial" panose="020B0604020202020204" pitchFamily="34" charset="0"/>
              <a:sym typeface="Arial" panose="020B0604020202020204" pitchFamily="34" charset="0"/>
            </a:endParaRPr>
          </a:p>
        </p:txBody>
      </p:sp>
      <p:sp>
        <p:nvSpPr>
          <p:cNvPr id="16" name="文本框 15"/>
          <p:cNvSpPr txBox="1"/>
          <p:nvPr/>
        </p:nvSpPr>
        <p:spPr>
          <a:xfrm>
            <a:off x="4395022" y="3590028"/>
            <a:ext cx="3663271" cy="369332"/>
          </a:xfrm>
          <a:prstGeom prst="rect">
            <a:avLst/>
          </a:prstGeom>
          <a:noFill/>
        </p:spPr>
        <p:txBody>
          <a:bodyPr wrap="square" lIns="0" tIns="0" rIns="0" bIns="0">
            <a:spAutoFit/>
          </a:bodyPr>
          <a:lstStyle/>
          <a:p>
            <a:pPr>
              <a:defRPr/>
            </a:pPr>
            <a:r>
              <a:rPr lang="zh-CN" altLang="en-US" sz="2400" dirty="0" smtClean="0">
                <a:solidFill>
                  <a:schemeClr val="accent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软件工程的概念和三要素</a:t>
            </a:r>
            <a:endPar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Title 1"/>
          <p:cNvSpPr txBox="1"/>
          <p:nvPr/>
        </p:nvSpPr>
        <p:spPr>
          <a:xfrm>
            <a:off x="1143000" y="83636"/>
            <a:ext cx="7552030" cy="656340"/>
          </a:xfrm>
          <a:prstGeom prst="rect">
            <a:avLst/>
          </a:prstGeom>
        </p:spPr>
        <p:txBody>
          <a:bodyPr vert="horz" lIns="91440" tIns="45720" rIns="91440" bIns="45720" rtlCol="0" anchor="ctr">
            <a:normAutofit/>
          </a:bodyPr>
          <a:lstStyle>
            <a:lvl1pPr algn="r" defTabSz="685800" rtl="0" eaLnBrk="1" latinLnBrk="0" hangingPunct="1">
              <a:lnSpc>
                <a:spcPct val="80000"/>
              </a:lnSpc>
              <a:spcBef>
                <a:spcPct val="0"/>
              </a:spcBef>
              <a:buNone/>
              <a:defRPr sz="3750" b="1" kern="1200" cap="all" spc="150" baseline="0">
                <a:solidFill>
                  <a:schemeClr val="bg1"/>
                </a:solidFill>
                <a:latin typeface="+mj-lt"/>
                <a:ea typeface="+mj-ea"/>
                <a:cs typeface="+mj-cs"/>
              </a:defRPr>
            </a:lvl1pPr>
          </a:lstStyle>
          <a:p>
            <a:pPr algn="l"/>
            <a:r>
              <a:rPr lang="zh-CN" altLang="en-US" sz="2800" dirty="0" smtClean="0"/>
              <a:t>第</a:t>
            </a:r>
            <a:r>
              <a:rPr lang="en-US" altLang="zh-CN" sz="2800" dirty="0" smtClean="0"/>
              <a:t>1</a:t>
            </a:r>
            <a:r>
              <a:rPr lang="zh-CN" altLang="en-US" sz="2800" dirty="0" smtClean="0"/>
              <a:t>章 软件工程概述</a:t>
            </a:r>
            <a:endParaRPr lang="en-US" sz="28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商业环境下的软件质量</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7A38CC13-F115-49C4-BDBD-1B3691C87A4C}"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204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3199" y="1392062"/>
            <a:ext cx="8457064" cy="2881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商业环境下的软件质量</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7A38CC13-F115-49C4-BDBD-1B3691C87A4C}"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215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0293" y="973320"/>
            <a:ext cx="8300120" cy="3346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商业环境下的软件质量</a:t>
            </a:r>
            <a:endParaRPr lang="zh-CN" altLang="en-US" dirty="0"/>
          </a:p>
        </p:txBody>
      </p:sp>
      <p:sp>
        <p:nvSpPr>
          <p:cNvPr id="4" name="日期占位符 3"/>
          <p:cNvSpPr>
            <a:spLocks noGrp="1"/>
          </p:cNvSpPr>
          <p:nvPr>
            <p:ph type="dt" sz="half" idx="10"/>
          </p:nvPr>
        </p:nvSpPr>
        <p:spPr/>
        <p:txBody>
          <a:bodyPr/>
          <a:lstStyle/>
          <a:p>
            <a:fld id="{7A38CC13-F115-49C4-BDBD-1B3691C87A4C}"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7" name="图片 6"/>
          <p:cNvPicPr>
            <a:picLocks noChangeAspect="1"/>
          </p:cNvPicPr>
          <p:nvPr/>
        </p:nvPicPr>
        <p:blipFill>
          <a:blip r:embed="rId1">
            <a:clrChange>
              <a:clrFrom>
                <a:srgbClr val="FFFFFF"/>
              </a:clrFrom>
              <a:clrTo>
                <a:srgbClr val="FFFFFF">
                  <a:alpha val="0"/>
                </a:srgbClr>
              </a:clrTo>
            </a:clrChange>
          </a:blip>
          <a:stretch>
            <a:fillRect/>
          </a:stretch>
        </p:blipFill>
        <p:spPr>
          <a:xfrm>
            <a:off x="929515" y="941010"/>
            <a:ext cx="7460105" cy="35831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231819" y="1377433"/>
            <a:ext cx="4905388" cy="3233672"/>
          </a:xfrm>
          <a:prstGeom prst="rect">
            <a:avLst/>
          </a:prstGeom>
        </p:spPr>
      </p:pic>
      <p:sp>
        <p:nvSpPr>
          <p:cNvPr id="7" name="标题 6"/>
          <p:cNvSpPr>
            <a:spLocks noGrp="1"/>
          </p:cNvSpPr>
          <p:nvPr>
            <p:ph type="title"/>
          </p:nvPr>
        </p:nvSpPr>
        <p:spPr/>
        <p:txBody>
          <a:bodyPr/>
          <a:lstStyle/>
          <a:p>
            <a:r>
              <a:rPr lang="en-US" altLang="zh-CN" dirty="0" smtClean="0"/>
              <a:t>1.6 </a:t>
            </a:r>
            <a:r>
              <a:rPr lang="zh-CN" altLang="en-US" dirty="0" smtClean="0"/>
              <a:t>软件生命周期的概念</a:t>
            </a:r>
            <a:endParaRPr lang="zh-CN" altLang="en-US" dirty="0"/>
          </a:p>
        </p:txBody>
      </p:sp>
      <p:sp>
        <p:nvSpPr>
          <p:cNvPr id="8" name="内容占位符 7"/>
          <p:cNvSpPr>
            <a:spLocks noGrp="1"/>
          </p:cNvSpPr>
          <p:nvPr>
            <p:ph idx="1"/>
          </p:nvPr>
        </p:nvSpPr>
        <p:spPr/>
        <p:txBody>
          <a:bodyPr>
            <a:normAutofit/>
          </a:bodyPr>
          <a:lstStyle/>
          <a:p>
            <a:r>
              <a:rPr lang="zh-CN" altLang="en-US" sz="2400" dirty="0">
                <a:solidFill>
                  <a:schemeClr val="tx1">
                    <a:lumMod val="65000"/>
                    <a:lumOff val="35000"/>
                  </a:schemeClr>
                </a:solidFill>
                <a:latin typeface="+mj-ea"/>
                <a:ea typeface="+mj-ea"/>
              </a:rPr>
              <a:t>人是有生命期的，那么软件呢？什么是软件生命周期</a:t>
            </a:r>
            <a:r>
              <a:rPr lang="zh-CN" altLang="en-US" sz="2400" dirty="0" smtClean="0">
                <a:solidFill>
                  <a:schemeClr val="tx1">
                    <a:lumMod val="65000"/>
                    <a:lumOff val="35000"/>
                  </a:schemeClr>
                </a:solidFill>
                <a:latin typeface="+mj-ea"/>
                <a:ea typeface="+mj-ea"/>
              </a:rPr>
              <a:t>？</a:t>
            </a:r>
            <a:endParaRPr lang="zh-CN" altLang="en-US" sz="2400" dirty="0">
              <a:solidFill>
                <a:schemeClr val="tx1">
                  <a:lumMod val="65000"/>
                  <a:lumOff val="35000"/>
                </a:schemeClr>
              </a:solidFill>
              <a:latin typeface="+mj-ea"/>
              <a:ea typeface="+mj-ea"/>
            </a:endParaRPr>
          </a:p>
        </p:txBody>
      </p:sp>
      <p:sp>
        <p:nvSpPr>
          <p:cNvPr id="9" name="日期占位符 8"/>
          <p:cNvSpPr>
            <a:spLocks noGrp="1"/>
          </p:cNvSpPr>
          <p:nvPr>
            <p:ph type="dt" sz="half" idx="10"/>
          </p:nvPr>
        </p:nvSpPr>
        <p:spPr/>
        <p:txBody>
          <a:bodyPr/>
          <a:lstStyle/>
          <a:p>
            <a:fld id="{54154AB8-C53E-478E-9494-17F97080F982}" type="datetime1">
              <a:rPr lang="zh-CN" altLang="en-US" smtClean="0"/>
            </a:fld>
            <a:endParaRPr lang="zh-CN" altLang="en-US" dirty="0"/>
          </a:p>
        </p:txBody>
      </p:sp>
      <p:sp>
        <p:nvSpPr>
          <p:cNvPr id="10" name="页脚占位符 9"/>
          <p:cNvSpPr>
            <a:spLocks noGrp="1"/>
          </p:cNvSpPr>
          <p:nvPr>
            <p:ph type="ftr" sz="quarter" idx="11"/>
          </p:nvPr>
        </p:nvSpPr>
        <p:spPr/>
        <p:txBody>
          <a:bodyPr/>
          <a:lstStyle/>
          <a:p>
            <a:r>
              <a:rPr lang="zh-CN" altLang="en-US" smtClean="0"/>
              <a:t>软件工程</a:t>
            </a:r>
            <a:endParaRPr lang="zh-CN" altLang="en-US" dirty="0"/>
          </a:p>
        </p:txBody>
      </p:sp>
      <p:sp>
        <p:nvSpPr>
          <p:cNvPr id="11" name="灯片编号占位符 10"/>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pan/>
      </p:transition>
    </mc:Choice>
    <mc:Fallback>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软件的生命周期</a:t>
            </a:r>
            <a:r>
              <a:rPr lang="zh-CN" altLang="en-US" dirty="0" smtClean="0"/>
              <a:t>是</a:t>
            </a:r>
            <a:endParaRPr lang="zh-CN" altLang="en-US" dirty="0"/>
          </a:p>
        </p:txBody>
      </p:sp>
      <p:sp>
        <p:nvSpPr>
          <p:cNvPr id="3" name="内容占位符 2"/>
          <p:cNvSpPr>
            <a:spLocks noGrp="1"/>
          </p:cNvSpPr>
          <p:nvPr>
            <p:ph idx="1"/>
          </p:nvPr>
        </p:nvSpPr>
        <p:spPr>
          <a:xfrm>
            <a:off x="768097" y="1257299"/>
            <a:ext cx="7832833" cy="3017521"/>
          </a:xfrm>
        </p:spPr>
        <p:txBody>
          <a:bodyPr/>
          <a:lstStyle/>
          <a:p>
            <a:pPr algn="just">
              <a:lnSpc>
                <a:spcPct val="120000"/>
              </a:lnSpc>
              <a:spcBef>
                <a:spcPts val="1200"/>
              </a:spcBef>
              <a:spcAft>
                <a:spcPts val="0"/>
              </a:spcAft>
            </a:pPr>
            <a:r>
              <a:rPr lang="zh-CN" altLang="en-US" dirty="0">
                <a:latin typeface="+mj-ea"/>
              </a:rPr>
              <a:t>软件从功能确定、设计到开发成功投入使用，并在使用中不断地修改、增补和完善，直到被新的需要所代替而停止使用该软件的全过程</a:t>
            </a:r>
            <a:r>
              <a:rPr lang="zh-CN" altLang="en-US" dirty="0" smtClean="0">
                <a:latin typeface="+mj-ea"/>
              </a:rPr>
              <a:t>。</a:t>
            </a:r>
            <a:endParaRPr lang="zh-CN" altLang="en-US" dirty="0">
              <a:latin typeface="+mj-ea"/>
            </a:endParaRPr>
          </a:p>
        </p:txBody>
      </p:sp>
      <p:sp>
        <p:nvSpPr>
          <p:cNvPr id="4" name="日期占位符 3"/>
          <p:cNvSpPr>
            <a:spLocks noGrp="1"/>
          </p:cNvSpPr>
          <p:nvPr>
            <p:ph type="dt" sz="half" idx="10"/>
          </p:nvPr>
        </p:nvSpPr>
        <p:spPr/>
        <p:txBody>
          <a:bodyPr/>
          <a:lstStyle/>
          <a:p>
            <a:fld id="{E273DD09-4DC8-479F-A005-22656EB64EBB}"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854291" y="465754"/>
            <a:ext cx="6448790" cy="4493538"/>
            <a:chOff x="1226146" y="414456"/>
            <a:chExt cx="6448790" cy="4493538"/>
          </a:xfrm>
        </p:grpSpPr>
        <p:sp>
          <p:nvSpPr>
            <p:cNvPr id="7" name="Rectangle 5"/>
            <p:cNvSpPr>
              <a:spLocks noChangeArrowheads="1"/>
            </p:cNvSpPr>
            <p:nvPr/>
          </p:nvSpPr>
          <p:spPr bwMode="auto">
            <a:xfrm>
              <a:off x="1226146" y="414456"/>
              <a:ext cx="6448790" cy="4493538"/>
            </a:xfrm>
            <a:prstGeom prst="rect">
              <a:avLst/>
            </a:prstGeom>
            <a:noFill/>
            <a:ln w="12700" cap="sq">
              <a:noFill/>
              <a:miter lim="800000"/>
              <a:headEnd type="none" w="sm" len="sm"/>
              <a:tailEnd type="none" w="sm" len="sm"/>
            </a:ln>
          </p:spPr>
          <p:txBody>
            <a:bodyPr wrap="square">
              <a:spAutoFit/>
            </a:bodyPr>
            <a:lstStyle/>
            <a:p>
              <a:pPr>
                <a:lnSpc>
                  <a:spcPct val="110000"/>
                </a:lnSpc>
              </a:pPr>
              <a:endParaRPr lang="zh-CN" altLang="en-US" sz="2000" dirty="0">
                <a:solidFill>
                  <a:schemeClr val="tx2"/>
                </a:solidFill>
                <a:latin typeface="+mj-ea"/>
                <a:ea typeface="+mj-ea"/>
              </a:endParaRPr>
            </a:p>
            <a:p>
              <a:pPr>
                <a:lnSpc>
                  <a:spcPct val="110000"/>
                </a:lnSpc>
              </a:pPr>
              <a:r>
                <a:rPr lang="zh-CN" altLang="en-US" sz="2000" dirty="0">
                  <a:solidFill>
                    <a:schemeClr val="tx2"/>
                  </a:solidFill>
                  <a:latin typeface="+mj-ea"/>
                  <a:ea typeface="+mj-ea"/>
                </a:rPr>
                <a:t>                                                </a:t>
              </a:r>
              <a:r>
                <a:rPr lang="zh-CN" altLang="en-US" sz="2000" dirty="0" smtClean="0">
                  <a:solidFill>
                    <a:schemeClr val="tx2"/>
                  </a:solidFill>
                  <a:latin typeface="+mj-ea"/>
                  <a:ea typeface="+mj-ea"/>
                </a:rPr>
                <a:t>问题定义</a:t>
              </a:r>
              <a:endParaRPr lang="en-US" altLang="zh-CN" sz="2000" dirty="0">
                <a:solidFill>
                  <a:schemeClr val="tx2"/>
                </a:solidFill>
                <a:latin typeface="+mj-ea"/>
                <a:ea typeface="+mj-ea"/>
              </a:endParaRPr>
            </a:p>
            <a:p>
              <a:pPr>
                <a:lnSpc>
                  <a:spcPct val="110000"/>
                </a:lnSpc>
              </a:pPr>
              <a:r>
                <a:rPr lang="zh-CN" altLang="en-US" sz="2000" dirty="0">
                  <a:solidFill>
                    <a:schemeClr val="tx2"/>
                  </a:solidFill>
                  <a:latin typeface="+mj-ea"/>
                  <a:ea typeface="+mj-ea"/>
                </a:rPr>
                <a:t>                          </a:t>
              </a:r>
              <a:r>
                <a:rPr lang="zh-CN" altLang="en-US" sz="2000" dirty="0" smtClean="0">
                  <a:solidFill>
                    <a:schemeClr val="tx2"/>
                  </a:solidFill>
                  <a:latin typeface="+mj-ea"/>
                  <a:ea typeface="+mj-ea"/>
                </a:rPr>
                <a:t>软件</a:t>
              </a:r>
              <a:r>
                <a:rPr lang="zh-CN" altLang="en-US" sz="2000" dirty="0">
                  <a:solidFill>
                    <a:schemeClr val="tx2"/>
                  </a:solidFill>
                  <a:latin typeface="+mj-ea"/>
                  <a:ea typeface="+mj-ea"/>
                </a:rPr>
                <a:t>定义         可行性研究</a:t>
              </a:r>
              <a:endParaRPr lang="en-US" altLang="zh-CN" sz="2000" dirty="0">
                <a:solidFill>
                  <a:schemeClr val="tx2"/>
                </a:solidFill>
                <a:latin typeface="+mj-ea"/>
                <a:ea typeface="+mj-ea"/>
              </a:endParaRPr>
            </a:p>
            <a:p>
              <a:pPr>
                <a:lnSpc>
                  <a:spcPct val="110000"/>
                </a:lnSpc>
              </a:pPr>
              <a:r>
                <a:rPr lang="en-US" altLang="zh-CN" sz="2000" dirty="0">
                  <a:solidFill>
                    <a:schemeClr val="tx2"/>
                  </a:solidFill>
                  <a:latin typeface="+mj-ea"/>
                  <a:ea typeface="+mj-ea"/>
                </a:rPr>
                <a:t>                                                </a:t>
              </a:r>
              <a:r>
                <a:rPr lang="zh-CN" altLang="en-US" sz="2000" dirty="0" smtClean="0">
                  <a:solidFill>
                    <a:schemeClr val="tx2"/>
                  </a:solidFill>
                  <a:latin typeface="+mj-ea"/>
                  <a:ea typeface="+mj-ea"/>
                </a:rPr>
                <a:t>需求分析</a:t>
              </a:r>
              <a:endParaRPr lang="zh-CN" altLang="en-US" sz="2000" dirty="0">
                <a:solidFill>
                  <a:schemeClr val="tx2"/>
                </a:solidFill>
                <a:latin typeface="+mj-ea"/>
                <a:ea typeface="+mj-ea"/>
              </a:endParaRPr>
            </a:p>
            <a:p>
              <a:pPr>
                <a:lnSpc>
                  <a:spcPct val="110000"/>
                </a:lnSpc>
              </a:pPr>
              <a:r>
                <a:rPr lang="zh-CN" altLang="en-US" sz="2000" dirty="0">
                  <a:solidFill>
                    <a:schemeClr val="tx2"/>
                  </a:solidFill>
                  <a:latin typeface="+mj-ea"/>
                  <a:ea typeface="+mj-ea"/>
                </a:rPr>
                <a:t>                                                          </a:t>
              </a:r>
              <a:endParaRPr lang="zh-CN" altLang="en-US" sz="2000" dirty="0">
                <a:solidFill>
                  <a:schemeClr val="tx2"/>
                </a:solidFill>
                <a:latin typeface="+mj-ea"/>
                <a:ea typeface="+mj-ea"/>
              </a:endParaRPr>
            </a:p>
            <a:p>
              <a:pPr>
                <a:lnSpc>
                  <a:spcPct val="110000"/>
                </a:lnSpc>
              </a:pPr>
              <a:r>
                <a:rPr lang="zh-CN" altLang="en-US" sz="2000" dirty="0">
                  <a:solidFill>
                    <a:schemeClr val="tx2"/>
                  </a:solidFill>
                  <a:latin typeface="+mj-ea"/>
                  <a:ea typeface="+mj-ea"/>
                </a:rPr>
                <a:t>                                                 </a:t>
              </a:r>
              <a:r>
                <a:rPr lang="zh-CN" altLang="en-US" sz="2000" dirty="0" smtClean="0">
                  <a:solidFill>
                    <a:schemeClr val="tx2"/>
                  </a:solidFill>
                  <a:latin typeface="+mj-ea"/>
                  <a:ea typeface="+mj-ea"/>
                </a:rPr>
                <a:t>总体设计</a:t>
              </a:r>
              <a:endParaRPr lang="en-US" altLang="zh-CN" sz="2000" dirty="0">
                <a:solidFill>
                  <a:schemeClr val="tx2"/>
                </a:solidFill>
                <a:latin typeface="+mj-ea"/>
                <a:ea typeface="+mj-ea"/>
              </a:endParaRPr>
            </a:p>
            <a:p>
              <a:pPr>
                <a:lnSpc>
                  <a:spcPct val="110000"/>
                </a:lnSpc>
              </a:pPr>
              <a:r>
                <a:rPr lang="zh-CN" altLang="en-US" sz="2000" dirty="0">
                  <a:solidFill>
                    <a:schemeClr val="tx2"/>
                  </a:solidFill>
                  <a:latin typeface="+mj-ea"/>
                  <a:ea typeface="+mj-ea"/>
                </a:rPr>
                <a:t>                                                 </a:t>
              </a:r>
              <a:r>
                <a:rPr lang="zh-CN" altLang="en-US" sz="2000" dirty="0" smtClean="0">
                  <a:solidFill>
                    <a:schemeClr val="tx2"/>
                  </a:solidFill>
                  <a:latin typeface="+mj-ea"/>
                  <a:ea typeface="+mj-ea"/>
                </a:rPr>
                <a:t>详细设计</a:t>
              </a:r>
              <a:endParaRPr lang="en-US" altLang="zh-CN" sz="2000" dirty="0">
                <a:solidFill>
                  <a:schemeClr val="tx2"/>
                </a:solidFill>
                <a:latin typeface="+mj-ea"/>
                <a:ea typeface="+mj-ea"/>
              </a:endParaRPr>
            </a:p>
            <a:p>
              <a:pPr>
                <a:lnSpc>
                  <a:spcPct val="110000"/>
                </a:lnSpc>
              </a:pPr>
              <a:r>
                <a:rPr lang="zh-CN" altLang="en-US" sz="2000" dirty="0">
                  <a:solidFill>
                    <a:schemeClr val="tx2"/>
                  </a:solidFill>
                  <a:latin typeface="+mj-ea"/>
                  <a:ea typeface="+mj-ea"/>
                </a:rPr>
                <a:t>软件生命周期      </a:t>
              </a:r>
              <a:r>
                <a:rPr lang="zh-CN" altLang="en-US" sz="2000" dirty="0" smtClean="0">
                  <a:solidFill>
                    <a:schemeClr val="tx2"/>
                  </a:solidFill>
                  <a:latin typeface="+mj-ea"/>
                  <a:ea typeface="+mj-ea"/>
                </a:rPr>
                <a:t>软件开发          </a:t>
              </a:r>
              <a:r>
                <a:rPr lang="zh-CN" altLang="en-US" sz="2000" dirty="0">
                  <a:solidFill>
                    <a:schemeClr val="tx2"/>
                  </a:solidFill>
                  <a:latin typeface="+mj-ea"/>
                  <a:ea typeface="+mj-ea"/>
                </a:rPr>
                <a:t>编码实现</a:t>
              </a:r>
              <a:endParaRPr lang="en-US" altLang="zh-CN" sz="2000" dirty="0">
                <a:solidFill>
                  <a:schemeClr val="tx2"/>
                </a:solidFill>
                <a:latin typeface="+mj-ea"/>
                <a:ea typeface="+mj-ea"/>
              </a:endParaRPr>
            </a:p>
            <a:p>
              <a:pPr>
                <a:lnSpc>
                  <a:spcPct val="110000"/>
                </a:lnSpc>
              </a:pPr>
              <a:r>
                <a:rPr lang="zh-CN" altLang="en-US" sz="2000" dirty="0">
                  <a:solidFill>
                    <a:schemeClr val="tx2"/>
                  </a:solidFill>
                  <a:latin typeface="+mj-ea"/>
                  <a:ea typeface="+mj-ea"/>
                </a:rPr>
                <a:t>                                                 </a:t>
              </a:r>
              <a:r>
                <a:rPr lang="zh-CN" altLang="en-US" sz="2000" dirty="0" smtClean="0">
                  <a:solidFill>
                    <a:schemeClr val="tx2"/>
                  </a:solidFill>
                  <a:latin typeface="+mj-ea"/>
                  <a:ea typeface="+mj-ea"/>
                </a:rPr>
                <a:t>单元测试</a:t>
              </a:r>
              <a:endParaRPr lang="en-US" altLang="zh-CN" sz="2000" dirty="0">
                <a:solidFill>
                  <a:schemeClr val="tx2"/>
                </a:solidFill>
                <a:latin typeface="+mj-ea"/>
                <a:ea typeface="+mj-ea"/>
              </a:endParaRPr>
            </a:p>
            <a:p>
              <a:pPr>
                <a:lnSpc>
                  <a:spcPct val="110000"/>
                </a:lnSpc>
              </a:pPr>
              <a:r>
                <a:rPr lang="zh-CN" altLang="en-US" sz="2000" dirty="0">
                  <a:solidFill>
                    <a:schemeClr val="tx2"/>
                  </a:solidFill>
                  <a:latin typeface="+mj-ea"/>
                  <a:ea typeface="+mj-ea"/>
                </a:rPr>
                <a:t>                                                 </a:t>
              </a:r>
              <a:r>
                <a:rPr lang="zh-CN" altLang="en-US" sz="2000" dirty="0" smtClean="0">
                  <a:solidFill>
                    <a:schemeClr val="tx2"/>
                  </a:solidFill>
                  <a:latin typeface="+mj-ea"/>
                  <a:ea typeface="+mj-ea"/>
                </a:rPr>
                <a:t>综合测试</a:t>
              </a:r>
              <a:endParaRPr lang="zh-CN" altLang="en-US" sz="2000" dirty="0">
                <a:solidFill>
                  <a:schemeClr val="tx2"/>
                </a:solidFill>
                <a:latin typeface="+mj-ea"/>
                <a:ea typeface="+mj-ea"/>
              </a:endParaRPr>
            </a:p>
            <a:p>
              <a:pPr>
                <a:lnSpc>
                  <a:spcPct val="110000"/>
                </a:lnSpc>
              </a:pPr>
              <a:endParaRPr lang="zh-CN" altLang="en-US" sz="2000" dirty="0">
                <a:solidFill>
                  <a:schemeClr val="tx2"/>
                </a:solidFill>
                <a:latin typeface="+mj-ea"/>
                <a:ea typeface="+mj-ea"/>
              </a:endParaRPr>
            </a:p>
            <a:p>
              <a:pPr>
                <a:lnSpc>
                  <a:spcPct val="110000"/>
                </a:lnSpc>
              </a:pPr>
              <a:r>
                <a:rPr lang="zh-CN" altLang="en-US" sz="2000" dirty="0">
                  <a:solidFill>
                    <a:schemeClr val="tx2"/>
                  </a:solidFill>
                  <a:latin typeface="+mj-ea"/>
                  <a:ea typeface="+mj-ea"/>
                </a:rPr>
                <a:t>                           </a:t>
              </a:r>
              <a:r>
                <a:rPr lang="zh-CN" altLang="en-US" sz="2000" dirty="0" smtClean="0">
                  <a:solidFill>
                    <a:schemeClr val="tx2"/>
                  </a:solidFill>
                  <a:latin typeface="+mj-ea"/>
                  <a:ea typeface="+mj-ea"/>
                </a:rPr>
                <a:t>运行</a:t>
              </a:r>
              <a:r>
                <a:rPr lang="zh-CN" altLang="en-US" sz="2000" dirty="0">
                  <a:solidFill>
                    <a:schemeClr val="tx2"/>
                  </a:solidFill>
                  <a:latin typeface="+mj-ea"/>
                  <a:ea typeface="+mj-ea"/>
                </a:rPr>
                <a:t>维护</a:t>
              </a:r>
              <a:r>
                <a:rPr lang="en-US" altLang="zh-CN" sz="2000" dirty="0">
                  <a:solidFill>
                    <a:schemeClr val="tx2"/>
                  </a:solidFill>
                  <a:latin typeface="+mj-ea"/>
                  <a:ea typeface="+mj-ea"/>
                </a:rPr>
                <a:t>         </a:t>
              </a:r>
              <a:r>
                <a:rPr lang="zh-CN" altLang="en-US" sz="2000" dirty="0">
                  <a:solidFill>
                    <a:schemeClr val="tx2"/>
                  </a:solidFill>
                  <a:latin typeface="+mj-ea"/>
                  <a:ea typeface="+mj-ea"/>
                </a:rPr>
                <a:t>持久满足用户需求</a:t>
              </a:r>
              <a:endParaRPr lang="en-US" altLang="zh-CN" sz="2000" dirty="0">
                <a:solidFill>
                  <a:schemeClr val="tx2"/>
                </a:solidFill>
                <a:latin typeface="+mj-ea"/>
                <a:ea typeface="+mj-ea"/>
              </a:endParaRPr>
            </a:p>
            <a:p>
              <a:pPr>
                <a:lnSpc>
                  <a:spcPct val="110000"/>
                </a:lnSpc>
              </a:pPr>
              <a:endParaRPr lang="zh-CN" altLang="en-US" sz="2000" dirty="0">
                <a:solidFill>
                  <a:schemeClr val="tx2"/>
                </a:solidFill>
                <a:latin typeface="+mj-ea"/>
                <a:ea typeface="+mj-ea"/>
              </a:endParaRPr>
            </a:p>
          </p:txBody>
        </p:sp>
        <p:sp>
          <p:nvSpPr>
            <p:cNvPr id="8" name="AutoShape 6"/>
            <p:cNvSpPr/>
            <p:nvPr/>
          </p:nvSpPr>
          <p:spPr bwMode="auto">
            <a:xfrm>
              <a:off x="2815091" y="1411724"/>
              <a:ext cx="398860" cy="2846785"/>
            </a:xfrm>
            <a:prstGeom prst="leftBrace">
              <a:avLst>
                <a:gd name="adj1" fmla="val 56612"/>
                <a:gd name="adj2" fmla="val 54015"/>
              </a:avLst>
            </a:prstGeom>
            <a:noFill/>
            <a:ln w="9525">
              <a:solidFill>
                <a:schemeClr val="tx1"/>
              </a:solidFill>
              <a:round/>
            </a:ln>
          </p:spPr>
          <p:txBody>
            <a:bodyPr wrap="none" anchor="ctr"/>
            <a:lstStyle/>
            <a:p>
              <a:pPr algn="ctr" eaLnBrk="0" hangingPunct="0"/>
              <a:endParaRPr lang="zh-CN" altLang="en-US" sz="1350"/>
            </a:p>
          </p:txBody>
        </p:sp>
        <p:sp>
          <p:nvSpPr>
            <p:cNvPr id="9" name="AutoShape 7"/>
            <p:cNvSpPr/>
            <p:nvPr/>
          </p:nvSpPr>
          <p:spPr bwMode="auto">
            <a:xfrm>
              <a:off x="4494206" y="857784"/>
              <a:ext cx="299445" cy="690563"/>
            </a:xfrm>
            <a:prstGeom prst="leftBrace">
              <a:avLst>
                <a:gd name="adj1" fmla="val 17835"/>
                <a:gd name="adj2" fmla="val 48317"/>
              </a:avLst>
            </a:prstGeom>
            <a:noFill/>
            <a:ln w="9525">
              <a:solidFill>
                <a:schemeClr val="tx1"/>
              </a:solidFill>
              <a:round/>
            </a:ln>
          </p:spPr>
          <p:txBody>
            <a:bodyPr wrap="none" anchor="ctr"/>
            <a:lstStyle/>
            <a:p>
              <a:pPr eaLnBrk="0" hangingPunct="0"/>
              <a:endParaRPr lang="zh-CN" altLang="en-US" sz="1350"/>
            </a:p>
          </p:txBody>
        </p:sp>
        <p:sp>
          <p:nvSpPr>
            <p:cNvPr id="10" name="AutoShape 8"/>
            <p:cNvSpPr/>
            <p:nvPr/>
          </p:nvSpPr>
          <p:spPr bwMode="auto">
            <a:xfrm>
              <a:off x="4472478" y="2332026"/>
              <a:ext cx="342900" cy="1137047"/>
            </a:xfrm>
            <a:prstGeom prst="leftBrace">
              <a:avLst>
                <a:gd name="adj1" fmla="val 27633"/>
                <a:gd name="adj2" fmla="val 50000"/>
              </a:avLst>
            </a:prstGeom>
            <a:noFill/>
            <a:ln w="9525">
              <a:solidFill>
                <a:schemeClr val="tx1"/>
              </a:solidFill>
              <a:round/>
            </a:ln>
          </p:spPr>
          <p:txBody>
            <a:bodyPr wrap="none" anchor="ctr"/>
            <a:lstStyle/>
            <a:p>
              <a:pPr eaLnBrk="0" hangingPunct="0"/>
              <a:endParaRPr lang="zh-CN" altLang="en-US" sz="1350"/>
            </a:p>
          </p:txBody>
        </p:sp>
        <p:sp>
          <p:nvSpPr>
            <p:cNvPr id="11" name="Line 9"/>
            <p:cNvSpPr>
              <a:spLocks noChangeShapeType="1"/>
            </p:cNvSpPr>
            <p:nvPr/>
          </p:nvSpPr>
          <p:spPr bwMode="auto">
            <a:xfrm>
              <a:off x="4572393" y="4258509"/>
              <a:ext cx="322659" cy="1190"/>
            </a:xfrm>
            <a:prstGeom prst="line">
              <a:avLst/>
            </a:prstGeom>
            <a:noFill/>
            <a:ln w="12700" cap="sq">
              <a:solidFill>
                <a:schemeClr val="tx1"/>
              </a:solidFill>
              <a:round/>
              <a:headEnd type="none" w="sm" len="sm"/>
              <a:tailEnd type="none" w="sm" len="sm"/>
            </a:ln>
          </p:spPr>
          <p:txBody>
            <a:bodyPr wrap="none"/>
            <a:lstStyle/>
            <a:p>
              <a:endParaRPr lang="zh-CN" altLang="en-US" sz="1350"/>
            </a:p>
          </p:txBody>
        </p:sp>
      </p:grpSp>
      <p:sp>
        <p:nvSpPr>
          <p:cNvPr id="2" name="标题 1"/>
          <p:cNvSpPr>
            <a:spLocks noGrp="1"/>
          </p:cNvSpPr>
          <p:nvPr>
            <p:ph type="title"/>
          </p:nvPr>
        </p:nvSpPr>
        <p:spPr/>
        <p:txBody>
          <a:bodyPr/>
          <a:lstStyle/>
          <a:p>
            <a:r>
              <a:rPr lang="zh-CN" altLang="en-US" dirty="0" smtClean="0"/>
              <a:t>阶段划分</a:t>
            </a:r>
            <a:endParaRPr lang="zh-CN" altLang="en-US" dirty="0"/>
          </a:p>
        </p:txBody>
      </p:sp>
      <p:sp>
        <p:nvSpPr>
          <p:cNvPr id="5" name="日期占位符 4"/>
          <p:cNvSpPr>
            <a:spLocks noGrp="1"/>
          </p:cNvSpPr>
          <p:nvPr>
            <p:ph type="dt" sz="half" idx="10"/>
          </p:nvPr>
        </p:nvSpPr>
        <p:spPr/>
        <p:txBody>
          <a:bodyPr/>
          <a:lstStyle/>
          <a:p>
            <a:fld id="{7C056E69-6D09-4578-B745-A14EBBC51F9F}"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a:p>
        </p:txBody>
      </p:sp>
      <p:sp>
        <p:nvSpPr>
          <p:cNvPr id="13" name="灯片编号占位符 12"/>
          <p:cNvSpPr>
            <a:spLocks noGrp="1"/>
          </p:cNvSpPr>
          <p:nvPr>
            <p:ph type="sldNum" sz="quarter" idx="12"/>
          </p:nvPr>
        </p:nvSpPr>
        <p:spPr/>
        <p:txBody>
          <a:bodyPr/>
          <a:lstStyle/>
          <a:p>
            <a:fld id="{F528F39D-B5E5-4CA7-906C-979D5A62978D}" type="slidenum">
              <a:rPr lang="zh-CN" altLang="en-US" smtClean="0"/>
            </a:fld>
            <a:endParaRPr lang="zh-CN" altLang="en-US"/>
          </a:p>
        </p:txBody>
      </p:sp>
      <p:grpSp>
        <p:nvGrpSpPr>
          <p:cNvPr id="17" name="组合 16"/>
          <p:cNvGrpSpPr/>
          <p:nvPr/>
        </p:nvGrpSpPr>
        <p:grpSpPr>
          <a:xfrm>
            <a:off x="6724613" y="1060297"/>
            <a:ext cx="2415464" cy="3117905"/>
            <a:chOff x="6724613" y="1060297"/>
            <a:chExt cx="2415464" cy="3117905"/>
          </a:xfrm>
        </p:grpSpPr>
        <p:sp>
          <p:nvSpPr>
            <p:cNvPr id="14" name="矩形 13"/>
            <p:cNvSpPr/>
            <p:nvPr/>
          </p:nvSpPr>
          <p:spPr>
            <a:xfrm>
              <a:off x="6724613" y="2700874"/>
              <a:ext cx="2415464" cy="1477328"/>
            </a:xfrm>
            <a:prstGeom prst="rect">
              <a:avLst/>
            </a:prstGeom>
          </p:spPr>
          <p:txBody>
            <a:bodyPr wrap="square">
              <a:spAutoFit/>
            </a:bodyPr>
            <a:lstStyle/>
            <a:p>
              <a:r>
                <a:rPr lang="zh-CN" altLang="en-US" b="1" dirty="0"/>
                <a:t>记录下两个孩子在</a:t>
              </a:r>
              <a:r>
                <a:rPr lang="en-US" altLang="zh-CN" b="1" dirty="0" err="1"/>
                <a:t>MineCraft</a:t>
              </a:r>
              <a:r>
                <a:rPr lang="zh-CN" altLang="en-US" b="1" dirty="0"/>
                <a:t>里面还原公寓的经历</a:t>
              </a:r>
              <a:endParaRPr lang="zh-CN" altLang="en-US" b="1" dirty="0"/>
            </a:p>
            <a:p>
              <a:r>
                <a:rPr lang="zh-CN" altLang="en-US" dirty="0" smtClean="0"/>
                <a:t>https</a:t>
              </a:r>
              <a:r>
                <a:rPr lang="zh-CN" altLang="en-US" dirty="0"/>
                <a:t>://zhuanlan.zhihu.com/p/21314651</a:t>
              </a:r>
              <a:endParaRPr lang="zh-CN" altLang="en-US" dirty="0"/>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63197" y="1060297"/>
              <a:ext cx="1640577" cy="164057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pan/>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阶段划分</a:t>
            </a:r>
            <a:endParaRPr lang="zh-CN" altLang="en-US" dirty="0"/>
          </a:p>
        </p:txBody>
      </p:sp>
      <p:sp>
        <p:nvSpPr>
          <p:cNvPr id="3" name="日期占位符 2"/>
          <p:cNvSpPr>
            <a:spLocks noGrp="1"/>
          </p:cNvSpPr>
          <p:nvPr>
            <p:ph type="dt" sz="half" idx="10"/>
          </p:nvPr>
        </p:nvSpPr>
        <p:spPr/>
        <p:txBody>
          <a:bodyPr/>
          <a:lstStyle/>
          <a:p>
            <a:fld id="{5E06F6C4-7389-4ED5-A698-156078589CEF}" type="datetime1">
              <a:rPr lang="zh-CN" altLang="en-US" smtClean="0"/>
            </a:fld>
            <a:endParaRPr lang="zh-CN" altLang="en-US"/>
          </a:p>
        </p:txBody>
      </p:sp>
      <p:sp>
        <p:nvSpPr>
          <p:cNvPr id="4" name="页脚占位符 3"/>
          <p:cNvSpPr>
            <a:spLocks noGrp="1"/>
          </p:cNvSpPr>
          <p:nvPr>
            <p:ph type="ftr" sz="quarter" idx="11"/>
          </p:nvPr>
        </p:nvSpPr>
        <p:spPr/>
        <p:txBody>
          <a:bodyPr/>
          <a:lstStyle/>
          <a:p>
            <a:r>
              <a:rPr lang="zh-CN" altLang="en-US" smtClean="0"/>
              <a:t>软件工程</a:t>
            </a:r>
            <a:endParaRPr lang="zh-CN" altLang="en-US"/>
          </a:p>
        </p:txBody>
      </p:sp>
      <p:sp>
        <p:nvSpPr>
          <p:cNvPr id="5" name="灯片编号占位符 4"/>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6" name="Picture 7"/>
          <p:cNvPicPr>
            <a:picLocks noChangeAspect="1" noChangeArrowheads="1"/>
          </p:cNvPicPr>
          <p:nvPr/>
        </p:nvPicPr>
        <p:blipFill>
          <a:blip r:embed="rId1"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40319" y="1050914"/>
            <a:ext cx="8417931" cy="33057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753035" y="1314450"/>
            <a:ext cx="8014448" cy="27317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900"/>
              </a:spcBef>
              <a:spcAft>
                <a:spcPts val="900"/>
              </a:spcAft>
              <a:buNone/>
            </a:pPr>
            <a:r>
              <a:rPr lang="zh-CN" altLang="en-US" sz="2400" dirty="0">
                <a:solidFill>
                  <a:schemeClr val="tx2"/>
                </a:solidFill>
                <a:latin typeface="+mj-ea"/>
                <a:ea typeface="+mj-ea"/>
              </a:rPr>
              <a:t>       某电力公司</a:t>
            </a:r>
            <a:r>
              <a:rPr lang="en-US" altLang="zh-CN" sz="2400" dirty="0">
                <a:solidFill>
                  <a:schemeClr val="tx2"/>
                </a:solidFill>
                <a:latin typeface="+mj-ea"/>
                <a:ea typeface="+mj-ea"/>
              </a:rPr>
              <a:t>A</a:t>
            </a:r>
            <a:r>
              <a:rPr lang="zh-CN" altLang="en-US" sz="2400" dirty="0">
                <a:solidFill>
                  <a:schemeClr val="tx2"/>
                </a:solidFill>
                <a:latin typeface="+mj-ea"/>
                <a:ea typeface="+mj-ea"/>
              </a:rPr>
              <a:t>，希望软件公司</a:t>
            </a:r>
            <a:r>
              <a:rPr lang="en-US" altLang="zh-CN" sz="2400" dirty="0">
                <a:solidFill>
                  <a:schemeClr val="tx2"/>
                </a:solidFill>
                <a:latin typeface="+mj-ea"/>
                <a:ea typeface="+mj-ea"/>
              </a:rPr>
              <a:t>B</a:t>
            </a:r>
            <a:r>
              <a:rPr lang="zh-CN" altLang="en-US" sz="2400" dirty="0">
                <a:solidFill>
                  <a:schemeClr val="tx2"/>
                </a:solidFill>
                <a:latin typeface="+mj-ea"/>
                <a:ea typeface="+mj-ea"/>
              </a:rPr>
              <a:t>为他们制造一个“电费结算系统”，该系统用于结算每一户电表一个月期间应该缴纳的电费。</a:t>
            </a:r>
            <a:endParaRPr lang="zh-CN" altLang="en-US" sz="2400" dirty="0">
              <a:solidFill>
                <a:schemeClr val="tx2"/>
              </a:solidFill>
              <a:latin typeface="+mj-ea"/>
              <a:ea typeface="+mj-ea"/>
            </a:endParaRPr>
          </a:p>
          <a:p>
            <a:pPr marL="0" indent="0" algn="just">
              <a:lnSpc>
                <a:spcPct val="120000"/>
              </a:lnSpc>
              <a:spcBef>
                <a:spcPts val="900"/>
              </a:spcBef>
              <a:spcAft>
                <a:spcPts val="900"/>
              </a:spcAft>
              <a:buNone/>
            </a:pPr>
            <a:r>
              <a:rPr lang="en-US" altLang="zh-CN" sz="2400" dirty="0">
                <a:solidFill>
                  <a:schemeClr val="tx2"/>
                </a:solidFill>
                <a:latin typeface="+mj-ea"/>
                <a:ea typeface="+mj-ea"/>
              </a:rPr>
              <a:t>       B</a:t>
            </a:r>
            <a:r>
              <a:rPr lang="zh-CN" altLang="en-US" sz="2400" dirty="0">
                <a:solidFill>
                  <a:schemeClr val="tx2"/>
                </a:solidFill>
                <a:latin typeface="+mj-ea"/>
                <a:ea typeface="+mj-ea"/>
              </a:rPr>
              <a:t>公司得到电力公司</a:t>
            </a:r>
            <a:r>
              <a:rPr lang="en-US" altLang="zh-CN" sz="2400" dirty="0">
                <a:solidFill>
                  <a:schemeClr val="tx2"/>
                </a:solidFill>
                <a:latin typeface="+mj-ea"/>
                <a:ea typeface="+mj-ea"/>
              </a:rPr>
              <a:t>A</a:t>
            </a:r>
            <a:r>
              <a:rPr lang="zh-CN" altLang="en-US" sz="2400" dirty="0">
                <a:solidFill>
                  <a:schemeClr val="tx2"/>
                </a:solidFill>
                <a:latin typeface="+mj-ea"/>
                <a:ea typeface="+mj-ea"/>
              </a:rPr>
              <a:t>的这个要求之后，开始进入制作“电费结算系统”软件的生命周期。</a:t>
            </a:r>
            <a:endParaRPr lang="zh-CN" altLang="en-US" sz="2400" dirty="0">
              <a:solidFill>
                <a:schemeClr val="tx2"/>
              </a:solidFill>
              <a:latin typeface="+mj-ea"/>
              <a:ea typeface="+mj-ea"/>
            </a:endParaRPr>
          </a:p>
        </p:txBody>
      </p:sp>
      <p:sp>
        <p:nvSpPr>
          <p:cNvPr id="5" name="标题 4"/>
          <p:cNvSpPr>
            <a:spLocks noGrp="1"/>
          </p:cNvSpPr>
          <p:nvPr>
            <p:ph type="title"/>
          </p:nvPr>
        </p:nvSpPr>
        <p:spPr/>
        <p:txBody>
          <a:bodyPr/>
          <a:lstStyle/>
          <a:p>
            <a:r>
              <a:rPr lang="zh-CN" altLang="en-US" dirty="0" smtClean="0"/>
              <a:t>案例分析</a:t>
            </a:r>
            <a:endParaRPr lang="zh-CN" altLang="en-US" dirty="0"/>
          </a:p>
        </p:txBody>
      </p:sp>
      <p:sp>
        <p:nvSpPr>
          <p:cNvPr id="7" name="日期占位符 6"/>
          <p:cNvSpPr>
            <a:spLocks noGrp="1"/>
          </p:cNvSpPr>
          <p:nvPr>
            <p:ph type="dt" sz="half" idx="10"/>
          </p:nvPr>
        </p:nvSpPr>
        <p:spPr/>
        <p:txBody>
          <a:bodyPr/>
          <a:lstStyle/>
          <a:p>
            <a:fld id="{587823BC-E14F-4650-987F-3A12D4722441}" type="datetime1">
              <a:rPr lang="zh-CN" altLang="en-US" smtClean="0"/>
            </a:fld>
            <a:endParaRPr lang="zh-CN" altLang="en-US" dirty="0"/>
          </a:p>
        </p:txBody>
      </p:sp>
      <p:sp>
        <p:nvSpPr>
          <p:cNvPr id="8" name="页脚占位符 7"/>
          <p:cNvSpPr>
            <a:spLocks noGrp="1"/>
          </p:cNvSpPr>
          <p:nvPr>
            <p:ph type="ftr" sz="quarter" idx="11"/>
          </p:nvPr>
        </p:nvSpPr>
        <p:spPr/>
        <p:txBody>
          <a:bodyPr/>
          <a:lstStyle/>
          <a:p>
            <a:r>
              <a:rPr lang="zh-CN" altLang="en-US" smtClean="0"/>
              <a:t>软件工程</a:t>
            </a:r>
            <a:endParaRPr lang="zh-CN" altLang="en-US" dirty="0"/>
          </a:p>
        </p:txBody>
      </p:sp>
      <p:sp>
        <p:nvSpPr>
          <p:cNvPr id="9" name="灯片编号占位符 8"/>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pan/>
      </p:transition>
    </mc:Choice>
    <mc:Fallback>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1345008" y="1016000"/>
            <a:ext cx="7262553" cy="1485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zh-CN" altLang="en-US" sz="2400" dirty="0">
                <a:solidFill>
                  <a:schemeClr val="tx2"/>
                </a:solidFill>
                <a:latin typeface="+mj-ea"/>
                <a:ea typeface="+mj-ea"/>
              </a:rPr>
              <a:t>该阶段的关键任务是要明确：</a:t>
            </a:r>
            <a:endParaRPr lang="zh-CN" altLang="en-US" sz="2400" dirty="0">
              <a:solidFill>
                <a:schemeClr val="tx2"/>
              </a:solidFill>
              <a:latin typeface="+mj-ea"/>
              <a:ea typeface="+mj-ea"/>
            </a:endParaRPr>
          </a:p>
          <a:p>
            <a:pPr algn="ctr">
              <a:lnSpc>
                <a:spcPct val="120000"/>
              </a:lnSpc>
              <a:spcBef>
                <a:spcPts val="1350"/>
              </a:spcBef>
              <a:buNone/>
            </a:pPr>
            <a:r>
              <a:rPr lang="zh-CN" altLang="en-US" sz="3200" dirty="0">
                <a:solidFill>
                  <a:schemeClr val="tx2"/>
                </a:solidFill>
                <a:latin typeface="+mj-ea"/>
                <a:ea typeface="+mj-ea"/>
              </a:rPr>
              <a:t>      </a:t>
            </a:r>
            <a:r>
              <a:rPr lang="zh-CN" altLang="en-US" sz="3200" dirty="0">
                <a:solidFill>
                  <a:srgbClr val="C00000"/>
                </a:solidFill>
                <a:latin typeface="+mj-ea"/>
                <a:ea typeface="+mj-ea"/>
              </a:rPr>
              <a:t>要解决的问题是什么？</a:t>
            </a:r>
            <a:endParaRPr lang="zh-CN" altLang="en-US" sz="3200" dirty="0">
              <a:solidFill>
                <a:srgbClr val="C00000"/>
              </a:solidFill>
              <a:latin typeface="+mj-ea"/>
              <a:ea typeface="+mj-ea"/>
            </a:endParaRPr>
          </a:p>
        </p:txBody>
      </p:sp>
      <p:sp>
        <p:nvSpPr>
          <p:cNvPr id="5" name="Text Box 6"/>
          <p:cNvSpPr txBox="1">
            <a:spLocks noChangeArrowheads="1"/>
          </p:cNvSpPr>
          <p:nvPr/>
        </p:nvSpPr>
        <p:spPr bwMode="auto">
          <a:xfrm>
            <a:off x="438206" y="2239139"/>
            <a:ext cx="5960187" cy="2678725"/>
          </a:xfrm>
          <a:prstGeom prst="rect">
            <a:avLst/>
          </a:prstGeom>
        </p:spPr>
        <p:style>
          <a:lnRef idx="2">
            <a:schemeClr val="accent1"/>
          </a:lnRef>
          <a:fillRef idx="1">
            <a:schemeClr val="lt1"/>
          </a:fillRef>
          <a:effectRef idx="0">
            <a:schemeClr val="accent1"/>
          </a:effectRef>
          <a:fontRef idx="minor">
            <a:schemeClr val="dk1"/>
          </a:fontRef>
        </p:style>
        <p:txBody>
          <a:bodyPr lIns="67839" tIns="33920" rIns="67839" bIns="33920"/>
          <a:lstStyle/>
          <a:p>
            <a:pPr marL="254635" indent="-254635" defTabSz="678815">
              <a:lnSpc>
                <a:spcPct val="120000"/>
              </a:lnSpc>
              <a:spcBef>
                <a:spcPts val="900"/>
              </a:spcBef>
              <a:buClr>
                <a:srgbClr val="003366"/>
              </a:buClr>
            </a:pPr>
            <a:r>
              <a:rPr lang="zh-CN" altLang="en-US" sz="2000" dirty="0">
                <a:solidFill>
                  <a:schemeClr val="accent1"/>
                </a:solidFill>
                <a:latin typeface="+mj-ea"/>
                <a:ea typeface="+mj-ea"/>
              </a:rPr>
              <a:t>思考：以下几个选项中，哪个是</a:t>
            </a:r>
            <a:r>
              <a:rPr lang="en-US" altLang="zh-CN" sz="2000" dirty="0">
                <a:solidFill>
                  <a:schemeClr val="accent1"/>
                </a:solidFill>
                <a:latin typeface="+mj-ea"/>
                <a:ea typeface="+mj-ea"/>
              </a:rPr>
              <a:t>B</a:t>
            </a:r>
            <a:r>
              <a:rPr lang="zh-CN" altLang="en-US" sz="2000" dirty="0">
                <a:solidFill>
                  <a:schemeClr val="accent1"/>
                </a:solidFill>
                <a:latin typeface="+mj-ea"/>
                <a:ea typeface="+mj-ea"/>
              </a:rPr>
              <a:t>公司得出的结论：</a:t>
            </a:r>
            <a:endParaRPr lang="zh-CN" altLang="en-US" sz="2000" dirty="0">
              <a:solidFill>
                <a:schemeClr val="accent1"/>
              </a:solidFill>
              <a:latin typeface="+mj-ea"/>
              <a:ea typeface="+mj-ea"/>
            </a:endParaRPr>
          </a:p>
          <a:p>
            <a:pPr marL="254635" indent="-254635" defTabSz="678815">
              <a:lnSpc>
                <a:spcPct val="120000"/>
              </a:lnSpc>
              <a:spcBef>
                <a:spcPts val="900"/>
              </a:spcBef>
              <a:buClr>
                <a:srgbClr val="003366"/>
              </a:buClr>
            </a:pPr>
            <a:r>
              <a:rPr lang="en-US" altLang="zh-CN" sz="2000" dirty="0">
                <a:solidFill>
                  <a:schemeClr val="tx2"/>
                </a:solidFill>
                <a:latin typeface="+mj-ea"/>
                <a:ea typeface="+mj-ea"/>
              </a:rPr>
              <a:t>A.</a:t>
            </a:r>
            <a:r>
              <a:rPr lang="zh-CN" altLang="en-US" sz="2000" dirty="0">
                <a:solidFill>
                  <a:schemeClr val="tx2"/>
                </a:solidFill>
                <a:latin typeface="+mj-ea"/>
                <a:ea typeface="+mj-ea"/>
              </a:rPr>
              <a:t>要解决某小区用电总度数问题</a:t>
            </a:r>
            <a:endParaRPr lang="zh-CN" altLang="en-US" sz="2000" dirty="0">
              <a:solidFill>
                <a:schemeClr val="tx2"/>
              </a:solidFill>
              <a:latin typeface="+mj-ea"/>
              <a:ea typeface="+mj-ea"/>
            </a:endParaRPr>
          </a:p>
          <a:p>
            <a:pPr marL="254635" indent="-254635" defTabSz="678815">
              <a:lnSpc>
                <a:spcPct val="120000"/>
              </a:lnSpc>
              <a:spcBef>
                <a:spcPts val="900"/>
              </a:spcBef>
              <a:buClr>
                <a:srgbClr val="003366"/>
              </a:buClr>
            </a:pPr>
            <a:r>
              <a:rPr lang="en-US" altLang="zh-CN" sz="2000" dirty="0">
                <a:solidFill>
                  <a:schemeClr val="tx2"/>
                </a:solidFill>
                <a:latin typeface="+mj-ea"/>
                <a:ea typeface="+mj-ea"/>
              </a:rPr>
              <a:t>B.</a:t>
            </a:r>
            <a:r>
              <a:rPr lang="zh-CN" altLang="en-US" sz="2000" dirty="0">
                <a:solidFill>
                  <a:schemeClr val="tx2"/>
                </a:solidFill>
                <a:latin typeface="+mj-ea"/>
                <a:ea typeface="+mj-ea"/>
              </a:rPr>
              <a:t>要解决某小区总收电费问题</a:t>
            </a:r>
            <a:endParaRPr lang="zh-CN" altLang="en-US" sz="2000" dirty="0">
              <a:solidFill>
                <a:schemeClr val="tx2"/>
              </a:solidFill>
              <a:latin typeface="+mj-ea"/>
              <a:ea typeface="+mj-ea"/>
            </a:endParaRPr>
          </a:p>
          <a:p>
            <a:pPr marL="254635" indent="-254635" defTabSz="678815">
              <a:lnSpc>
                <a:spcPct val="120000"/>
              </a:lnSpc>
              <a:spcBef>
                <a:spcPts val="900"/>
              </a:spcBef>
              <a:buClr>
                <a:srgbClr val="003366"/>
              </a:buClr>
            </a:pPr>
            <a:r>
              <a:rPr lang="en-US" altLang="zh-CN" sz="2000" dirty="0">
                <a:solidFill>
                  <a:schemeClr val="tx2"/>
                </a:solidFill>
                <a:latin typeface="+mj-ea"/>
                <a:ea typeface="+mj-ea"/>
              </a:rPr>
              <a:t>C.</a:t>
            </a:r>
            <a:r>
              <a:rPr lang="zh-CN" altLang="en-US" sz="2000" dirty="0">
                <a:solidFill>
                  <a:schemeClr val="tx2"/>
                </a:solidFill>
                <a:latin typeface="+mj-ea"/>
                <a:ea typeface="+mj-ea"/>
              </a:rPr>
              <a:t>要解决电力公司</a:t>
            </a:r>
            <a:r>
              <a:rPr lang="en-US" altLang="zh-CN" sz="2000" dirty="0">
                <a:solidFill>
                  <a:schemeClr val="tx2"/>
                </a:solidFill>
                <a:latin typeface="+mj-ea"/>
                <a:ea typeface="+mj-ea"/>
              </a:rPr>
              <a:t>A</a:t>
            </a:r>
            <a:r>
              <a:rPr lang="zh-CN" altLang="en-US" sz="2000" dirty="0">
                <a:solidFill>
                  <a:schemeClr val="tx2"/>
                </a:solidFill>
                <a:latin typeface="+mj-ea"/>
                <a:ea typeface="+mj-ea"/>
              </a:rPr>
              <a:t>管辖范围内的所有电表每月每户电费结算问题</a:t>
            </a:r>
            <a:endParaRPr lang="zh-CN" altLang="en-US" sz="2000" dirty="0">
              <a:solidFill>
                <a:schemeClr val="tx2"/>
              </a:solidFill>
              <a:latin typeface="+mj-ea"/>
              <a:ea typeface="+mj-ea"/>
            </a:endParaRPr>
          </a:p>
          <a:p>
            <a:pPr marL="254635" indent="-254635" defTabSz="678815">
              <a:lnSpc>
                <a:spcPct val="120000"/>
              </a:lnSpc>
              <a:spcBef>
                <a:spcPts val="900"/>
              </a:spcBef>
              <a:buClr>
                <a:srgbClr val="003366"/>
              </a:buClr>
            </a:pPr>
            <a:r>
              <a:rPr lang="en-US" altLang="zh-CN" sz="2000" dirty="0">
                <a:solidFill>
                  <a:schemeClr val="tx2"/>
                </a:solidFill>
                <a:latin typeface="+mj-ea"/>
                <a:ea typeface="+mj-ea"/>
              </a:rPr>
              <a:t>D.</a:t>
            </a:r>
            <a:r>
              <a:rPr lang="zh-CN" altLang="en-US" sz="2000" dirty="0">
                <a:solidFill>
                  <a:schemeClr val="tx2"/>
                </a:solidFill>
                <a:latin typeface="+mj-ea"/>
                <a:ea typeface="+mj-ea"/>
              </a:rPr>
              <a:t>要解决全国区域内电表结算问题</a:t>
            </a:r>
            <a:endParaRPr lang="zh-CN" altLang="en-US" sz="2000" dirty="0">
              <a:solidFill>
                <a:schemeClr val="tx2"/>
              </a:solidFill>
              <a:latin typeface="+mj-ea"/>
              <a:ea typeface="+mj-ea"/>
            </a:endParaRPr>
          </a:p>
        </p:txBody>
      </p:sp>
      <p:pic>
        <p:nvPicPr>
          <p:cNvPr id="6" name="图片 5"/>
          <p:cNvPicPr>
            <a:picLocks noChangeAspect="1"/>
          </p:cNvPicPr>
          <p:nvPr/>
        </p:nvPicPr>
        <p:blipFill rotWithShape="1">
          <a:blip r:embed="rId1">
            <a:clrChange>
              <a:clrFrom>
                <a:srgbClr val="FFFFFF"/>
              </a:clrFrom>
              <a:clrTo>
                <a:srgbClr val="FFFFFF">
                  <a:alpha val="0"/>
                </a:srgbClr>
              </a:clrTo>
            </a:clrChange>
          </a:blip>
          <a:srcRect b="5529"/>
          <a:stretch>
            <a:fillRect/>
          </a:stretch>
        </p:blipFill>
        <p:spPr>
          <a:xfrm>
            <a:off x="6813942" y="2004088"/>
            <a:ext cx="2209168" cy="2497764"/>
          </a:xfrm>
          <a:prstGeom prst="rect">
            <a:avLst/>
          </a:prstGeom>
        </p:spPr>
      </p:pic>
      <p:sp>
        <p:nvSpPr>
          <p:cNvPr id="3" name="标题 2"/>
          <p:cNvSpPr>
            <a:spLocks noGrp="1"/>
          </p:cNvSpPr>
          <p:nvPr>
            <p:ph type="title"/>
          </p:nvPr>
        </p:nvSpPr>
        <p:spPr/>
        <p:txBody>
          <a:bodyPr/>
          <a:lstStyle/>
          <a:p>
            <a:r>
              <a:rPr lang="zh-CN" altLang="en-US" kern="100" dirty="0">
                <a:latin typeface="+mn-ea"/>
                <a:cs typeface="Times New Roman" panose="02020603050405020304" pitchFamily="18" charset="0"/>
              </a:rPr>
              <a:t>案例分析</a:t>
            </a:r>
            <a:r>
              <a:rPr lang="en-US" altLang="zh-CN" kern="100" dirty="0">
                <a:latin typeface="+mn-ea"/>
                <a:cs typeface="Times New Roman" panose="02020603050405020304" pitchFamily="18" charset="0"/>
              </a:rPr>
              <a:t>——</a:t>
            </a:r>
            <a:r>
              <a:rPr lang="zh-CN" altLang="en-US" kern="100" dirty="0">
                <a:latin typeface="+mn-ea"/>
                <a:cs typeface="Times New Roman" panose="02020603050405020304" pitchFamily="18" charset="0"/>
              </a:rPr>
              <a:t>问题定义</a:t>
            </a:r>
            <a:r>
              <a:rPr lang="zh-CN" altLang="en-US" kern="100" dirty="0" smtClean="0">
                <a:latin typeface="+mn-ea"/>
                <a:cs typeface="Times New Roman" panose="02020603050405020304" pitchFamily="18" charset="0"/>
              </a:rPr>
              <a:t>阶段</a:t>
            </a:r>
            <a:endParaRPr lang="zh-CN" altLang="en-US" dirty="0"/>
          </a:p>
        </p:txBody>
      </p:sp>
      <p:sp>
        <p:nvSpPr>
          <p:cNvPr id="8" name="日期占位符 7"/>
          <p:cNvSpPr>
            <a:spLocks noGrp="1"/>
          </p:cNvSpPr>
          <p:nvPr>
            <p:ph type="dt" sz="half" idx="10"/>
          </p:nvPr>
        </p:nvSpPr>
        <p:spPr/>
        <p:txBody>
          <a:bodyPr/>
          <a:lstStyle/>
          <a:p>
            <a:fld id="{E77605B2-E988-47FC-A38C-A84D4BDF8C8F}" type="datetime1">
              <a:rPr lang="zh-CN" altLang="en-US" smtClean="0"/>
            </a:fld>
            <a:endParaRPr lang="zh-CN" altLang="en-US" dirty="0"/>
          </a:p>
        </p:txBody>
      </p:sp>
      <p:sp>
        <p:nvSpPr>
          <p:cNvPr id="9" name="页脚占位符 8"/>
          <p:cNvSpPr>
            <a:spLocks noGrp="1"/>
          </p:cNvSpPr>
          <p:nvPr>
            <p:ph type="ftr" sz="quarter" idx="11"/>
          </p:nvPr>
        </p:nvSpPr>
        <p:spPr/>
        <p:txBody>
          <a:bodyPr/>
          <a:lstStyle/>
          <a:p>
            <a:r>
              <a:rPr lang="zh-CN" altLang="en-US" smtClean="0"/>
              <a:t>软件工程</a:t>
            </a:r>
            <a:endParaRPr lang="zh-CN" altLang="en-US" dirty="0"/>
          </a:p>
        </p:txBody>
      </p:sp>
      <p:sp>
        <p:nvSpPr>
          <p:cNvPr id="10" name="灯片编号占位符 9"/>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pan/>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1244155" y="972923"/>
            <a:ext cx="7464259" cy="22731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900"/>
              </a:spcBef>
              <a:buNone/>
            </a:pPr>
            <a:r>
              <a:rPr lang="zh-CN" altLang="en-US" sz="2400" dirty="0">
                <a:solidFill>
                  <a:schemeClr val="tx2"/>
                </a:solidFill>
                <a:latin typeface="+mj-ea"/>
                <a:ea typeface="+mj-ea"/>
              </a:rPr>
              <a:t>该阶段的关键任务是要明确：</a:t>
            </a:r>
            <a:endParaRPr lang="zh-CN" altLang="en-US" sz="2400" dirty="0">
              <a:solidFill>
                <a:schemeClr val="tx2"/>
              </a:solidFill>
              <a:latin typeface="+mj-ea"/>
              <a:ea typeface="+mj-ea"/>
            </a:endParaRPr>
          </a:p>
          <a:p>
            <a:pPr algn="ctr">
              <a:lnSpc>
                <a:spcPct val="120000"/>
              </a:lnSpc>
              <a:spcBef>
                <a:spcPts val="900"/>
              </a:spcBef>
              <a:buNone/>
            </a:pPr>
            <a:r>
              <a:rPr lang="zh-CN" altLang="en-US" sz="3200" dirty="0">
                <a:solidFill>
                  <a:srgbClr val="C00000"/>
                </a:solidFill>
                <a:latin typeface="+mj-ea"/>
                <a:ea typeface="+mj-ea"/>
              </a:rPr>
              <a:t>做不做？</a:t>
            </a:r>
            <a:endParaRPr lang="zh-CN" altLang="en-US" sz="3200" dirty="0">
              <a:solidFill>
                <a:srgbClr val="C00000"/>
              </a:solidFill>
              <a:latin typeface="+mj-ea"/>
              <a:ea typeface="+mj-ea"/>
            </a:endParaRPr>
          </a:p>
          <a:p>
            <a:pPr>
              <a:lnSpc>
                <a:spcPct val="120000"/>
              </a:lnSpc>
              <a:spcBef>
                <a:spcPts val="900"/>
              </a:spcBef>
              <a:buNone/>
            </a:pPr>
            <a:r>
              <a:rPr lang="zh-CN" altLang="en-US" sz="2400" dirty="0">
                <a:solidFill>
                  <a:schemeClr val="tx2"/>
                </a:solidFill>
                <a:latin typeface="+mj-ea"/>
                <a:ea typeface="+mj-ea"/>
              </a:rPr>
              <a:t>		 用最小的代价在尽可能短的时间内从经济、技术、管理、社会因素等方面论证解决方案的可行性。</a:t>
            </a:r>
            <a:endParaRPr lang="zh-CN" altLang="en-US" sz="2400" dirty="0">
              <a:solidFill>
                <a:schemeClr val="tx2"/>
              </a:solidFill>
              <a:latin typeface="+mj-ea"/>
              <a:ea typeface="+mj-ea"/>
            </a:endParaRPr>
          </a:p>
        </p:txBody>
      </p:sp>
      <p:sp>
        <p:nvSpPr>
          <p:cNvPr id="5" name="Text Box 6"/>
          <p:cNvSpPr txBox="1">
            <a:spLocks noChangeArrowheads="1"/>
          </p:cNvSpPr>
          <p:nvPr/>
        </p:nvSpPr>
        <p:spPr bwMode="auto">
          <a:xfrm>
            <a:off x="2608951" y="3480133"/>
            <a:ext cx="5700659" cy="743069"/>
          </a:xfrm>
          <a:prstGeom prst="rect">
            <a:avLst/>
          </a:prstGeom>
        </p:spPr>
        <p:style>
          <a:lnRef idx="2">
            <a:schemeClr val="accent1"/>
          </a:lnRef>
          <a:fillRef idx="1">
            <a:schemeClr val="lt1"/>
          </a:fillRef>
          <a:effectRef idx="0">
            <a:schemeClr val="accent1"/>
          </a:effectRef>
          <a:fontRef idx="minor">
            <a:schemeClr val="dk1"/>
          </a:fontRef>
        </p:style>
        <p:txBody>
          <a:bodyPr lIns="67839" tIns="33920" rIns="67839" bIns="33920"/>
          <a:lstStyle/>
          <a:p>
            <a:pPr defTabSz="678815">
              <a:lnSpc>
                <a:spcPct val="120000"/>
              </a:lnSpc>
              <a:spcBef>
                <a:spcPts val="900"/>
              </a:spcBef>
              <a:buClr>
                <a:srgbClr val="003366"/>
              </a:buClr>
            </a:pPr>
            <a:r>
              <a:rPr lang="zh-CN" altLang="en-US" sz="2000" dirty="0">
                <a:solidFill>
                  <a:schemeClr val="tx2"/>
                </a:solidFill>
                <a:latin typeface="+mj-ea"/>
                <a:ea typeface="+mj-ea"/>
              </a:rPr>
              <a:t>思考：</a:t>
            </a:r>
            <a:r>
              <a:rPr lang="en-US" altLang="zh-CN" sz="2000" dirty="0">
                <a:solidFill>
                  <a:schemeClr val="tx2"/>
                </a:solidFill>
                <a:latin typeface="+mj-ea"/>
                <a:ea typeface="+mj-ea"/>
              </a:rPr>
              <a:t>B</a:t>
            </a:r>
            <a:r>
              <a:rPr lang="zh-CN" altLang="en-US" sz="2000" dirty="0">
                <a:solidFill>
                  <a:schemeClr val="tx2"/>
                </a:solidFill>
                <a:latin typeface="+mj-ea"/>
                <a:ea typeface="+mj-ea"/>
              </a:rPr>
              <a:t>公司在可行性分析阶段应该做些什么事情，会得出什么结论？</a:t>
            </a:r>
            <a:endParaRPr lang="zh-CN" altLang="en-US" sz="2000" dirty="0">
              <a:solidFill>
                <a:schemeClr val="tx2"/>
              </a:solidFill>
              <a:latin typeface="+mj-ea"/>
              <a:ea typeface="+mj-ea"/>
            </a:endParaRPr>
          </a:p>
        </p:txBody>
      </p:sp>
      <p:pic>
        <p:nvPicPr>
          <p:cNvPr id="3" name="图片 2"/>
          <p:cNvPicPr>
            <a:picLocks noChangeAspect="1"/>
          </p:cNvPicPr>
          <p:nvPr/>
        </p:nvPicPr>
        <p:blipFill rotWithShape="1">
          <a:blip r:embed="rId1">
            <a:clrChange>
              <a:clrFrom>
                <a:srgbClr val="FFFFFF"/>
              </a:clrFrom>
              <a:clrTo>
                <a:srgbClr val="FFFFFF">
                  <a:alpha val="0"/>
                </a:srgbClr>
              </a:clrTo>
            </a:clrChange>
          </a:blip>
          <a:srcRect l="19686" t="-221" r="21019" b="235"/>
          <a:stretch>
            <a:fillRect/>
          </a:stretch>
        </p:blipFill>
        <p:spPr>
          <a:xfrm>
            <a:off x="241402" y="2620673"/>
            <a:ext cx="1705837" cy="1922451"/>
          </a:xfrm>
          <a:prstGeom prst="rect">
            <a:avLst/>
          </a:prstGeom>
        </p:spPr>
      </p:pic>
      <p:sp>
        <p:nvSpPr>
          <p:cNvPr id="6" name="标题 5"/>
          <p:cNvSpPr>
            <a:spLocks noGrp="1"/>
          </p:cNvSpPr>
          <p:nvPr>
            <p:ph type="title"/>
          </p:nvPr>
        </p:nvSpPr>
        <p:spPr/>
        <p:txBody>
          <a:bodyPr/>
          <a:lstStyle/>
          <a:p>
            <a:r>
              <a:rPr lang="zh-CN" altLang="en-US" kern="100" dirty="0">
                <a:latin typeface="+mn-ea"/>
                <a:cs typeface="Times New Roman" panose="02020603050405020304" pitchFamily="18" charset="0"/>
              </a:rPr>
              <a:t>案例分析</a:t>
            </a:r>
            <a:r>
              <a:rPr lang="en-US" altLang="zh-CN" kern="100" dirty="0">
                <a:latin typeface="+mn-ea"/>
                <a:cs typeface="Times New Roman" panose="02020603050405020304" pitchFamily="18" charset="0"/>
              </a:rPr>
              <a:t>——</a:t>
            </a:r>
            <a:r>
              <a:rPr lang="zh-CN" altLang="en-US" kern="100" dirty="0">
                <a:latin typeface="+mn-ea"/>
                <a:cs typeface="Times New Roman" panose="02020603050405020304" pitchFamily="18" charset="0"/>
              </a:rPr>
              <a:t>可行性研究</a:t>
            </a:r>
            <a:r>
              <a:rPr lang="zh-CN" altLang="en-US" kern="100" dirty="0" smtClean="0">
                <a:latin typeface="+mn-ea"/>
                <a:cs typeface="Times New Roman" panose="02020603050405020304" pitchFamily="18" charset="0"/>
              </a:rPr>
              <a:t>阶段</a:t>
            </a:r>
            <a:endParaRPr lang="zh-CN" altLang="en-US" dirty="0"/>
          </a:p>
        </p:txBody>
      </p:sp>
      <p:sp>
        <p:nvSpPr>
          <p:cNvPr id="7" name="日期占位符 6"/>
          <p:cNvSpPr>
            <a:spLocks noGrp="1"/>
          </p:cNvSpPr>
          <p:nvPr>
            <p:ph type="dt" sz="half" idx="10"/>
          </p:nvPr>
        </p:nvSpPr>
        <p:spPr/>
        <p:txBody>
          <a:bodyPr/>
          <a:lstStyle/>
          <a:p>
            <a:fld id="{A0F6B1B0-6C82-462F-BDBC-4271C77518E4}" type="datetime1">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smtClean="0"/>
              <a:t>软件工程</a:t>
            </a:r>
            <a:endParaRPr lang="zh-CN" altLang="en-US"/>
          </a:p>
        </p:txBody>
      </p:sp>
      <p:sp>
        <p:nvSpPr>
          <p:cNvPr id="9" name="灯片编号占位符 8"/>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pan/>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 </a:t>
            </a:r>
            <a:r>
              <a:rPr lang="zh-CN" altLang="en-US" dirty="0" smtClean="0"/>
              <a:t>软件危机的概念</a:t>
            </a:r>
            <a:endParaRPr lang="zh-CN" altLang="en-US" dirty="0"/>
          </a:p>
        </p:txBody>
      </p:sp>
      <p:sp>
        <p:nvSpPr>
          <p:cNvPr id="3" name="内容占位符 2"/>
          <p:cNvSpPr>
            <a:spLocks noGrp="1"/>
          </p:cNvSpPr>
          <p:nvPr>
            <p:ph idx="1"/>
          </p:nvPr>
        </p:nvSpPr>
        <p:spPr>
          <a:xfrm>
            <a:off x="768097" y="1064711"/>
            <a:ext cx="7832833" cy="3667309"/>
          </a:xfrm>
        </p:spPr>
        <p:txBody>
          <a:bodyPr/>
          <a:lstStyle/>
          <a:p>
            <a:r>
              <a:rPr lang="zh-CN" altLang="en-US" dirty="0" smtClean="0"/>
              <a:t>什么是软件危机？</a:t>
            </a:r>
            <a:endParaRPr lang="zh-CN" altLang="en-US" dirty="0"/>
          </a:p>
        </p:txBody>
      </p:sp>
      <p:sp>
        <p:nvSpPr>
          <p:cNvPr id="4" name="日期占位符 3"/>
          <p:cNvSpPr>
            <a:spLocks noGrp="1"/>
          </p:cNvSpPr>
          <p:nvPr>
            <p:ph type="dt" sz="half" idx="10"/>
          </p:nvPr>
        </p:nvSpPr>
        <p:spPr/>
        <p:txBody>
          <a:bodyPr/>
          <a:lstStyle/>
          <a:p>
            <a:fld id="{9CE59971-ED2D-4B47-91CC-090B55BC3ADB}" type="datetime1">
              <a:rPr lang="zh-CN" altLang="en-US" sz="1600" smtClean="0"/>
            </a:fld>
            <a:endParaRPr lang="zh-CN" altLang="en-US" sz="1600" dirty="0"/>
          </a:p>
        </p:txBody>
      </p:sp>
      <p:sp>
        <p:nvSpPr>
          <p:cNvPr id="5" name="页脚占位符 4"/>
          <p:cNvSpPr>
            <a:spLocks noGrp="1"/>
          </p:cNvSpPr>
          <p:nvPr>
            <p:ph type="ftr" sz="quarter" idx="11"/>
          </p:nvPr>
        </p:nvSpPr>
        <p:spPr/>
        <p:txBody>
          <a:bodyPr/>
          <a:lstStyle/>
          <a:p>
            <a:r>
              <a:rPr lang="zh-CN" altLang="en-US" sz="1600" dirty="0" smtClean="0"/>
              <a:t>软件工程</a:t>
            </a:r>
            <a:endParaRPr lang="zh-CN" altLang="en-US" sz="1600" dirty="0"/>
          </a:p>
        </p:txBody>
      </p:sp>
      <p:sp>
        <p:nvSpPr>
          <p:cNvPr id="6" name="灯片编号占位符 5"/>
          <p:cNvSpPr>
            <a:spLocks noGrp="1"/>
          </p:cNvSpPr>
          <p:nvPr>
            <p:ph type="sldNum" sz="quarter" idx="12"/>
          </p:nvPr>
        </p:nvSpPr>
        <p:spPr/>
        <p:txBody>
          <a:bodyPr/>
          <a:lstStyle/>
          <a:p>
            <a:fld id="{F528F39D-B5E5-4CA7-906C-979D5A62978D}" type="slidenum">
              <a:rPr lang="zh-CN" altLang="en-US" sz="1600" smtClean="0"/>
            </a:fld>
            <a:endParaRPr lang="zh-CN" altLang="en-US" sz="1600"/>
          </a:p>
        </p:txBody>
      </p:sp>
      <p:sp>
        <p:nvSpPr>
          <p:cNvPr id="7" name="圆角矩形 6"/>
          <p:cNvSpPr/>
          <p:nvPr/>
        </p:nvSpPr>
        <p:spPr>
          <a:xfrm>
            <a:off x="398044" y="1859231"/>
            <a:ext cx="2783566" cy="1810895"/>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p>
            <a:pPr lvl="0" indent="457200">
              <a:defRPr/>
            </a:pPr>
            <a:r>
              <a:rPr lang="zh-CN" altLang="en-US" sz="2400">
                <a:solidFill>
                  <a:prstClr val="black"/>
                </a:solidFill>
                <a:latin typeface="微软雅黑" panose="020B0503020204020204" pitchFamily="34" charset="-122"/>
                <a:ea typeface="微软雅黑" panose="020B0503020204020204" pitchFamily="34" charset="-122"/>
              </a:rPr>
              <a:t>在计算机软件的开发和维护过程中所遇到的一系列严重问题。</a:t>
            </a:r>
            <a:endParaRPr lang="zh-CN" altLang="en-US" sz="2400" dirty="0">
              <a:solidFill>
                <a:prstClr val="black"/>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3407078" y="1704628"/>
            <a:ext cx="5563905" cy="25638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1004044" y="988432"/>
            <a:ext cx="7584141" cy="27041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900"/>
              </a:spcBef>
              <a:buNone/>
            </a:pPr>
            <a:r>
              <a:rPr lang="zh-CN" altLang="en-US" sz="2400" dirty="0">
                <a:solidFill>
                  <a:schemeClr val="tx2"/>
                </a:solidFill>
                <a:latin typeface="+mj-ea"/>
                <a:ea typeface="+mj-ea"/>
              </a:rPr>
              <a:t>该阶段的关键任务是要明确：</a:t>
            </a:r>
            <a:endParaRPr lang="zh-CN" altLang="en-US" sz="2400" dirty="0">
              <a:solidFill>
                <a:schemeClr val="tx2"/>
              </a:solidFill>
              <a:latin typeface="+mj-ea"/>
              <a:ea typeface="+mj-ea"/>
            </a:endParaRPr>
          </a:p>
          <a:p>
            <a:pPr>
              <a:lnSpc>
                <a:spcPct val="120000"/>
              </a:lnSpc>
              <a:spcBef>
                <a:spcPts val="900"/>
              </a:spcBef>
              <a:buNone/>
            </a:pPr>
            <a:r>
              <a:rPr lang="zh-CN" altLang="en-US" sz="2400" dirty="0">
                <a:solidFill>
                  <a:schemeClr val="tx2"/>
                </a:solidFill>
                <a:latin typeface="+mj-ea"/>
                <a:ea typeface="+mj-ea"/>
              </a:rPr>
              <a:t>				</a:t>
            </a:r>
            <a:r>
              <a:rPr lang="zh-CN" altLang="en-US" sz="2400" dirty="0" smtClean="0">
                <a:solidFill>
                  <a:schemeClr val="tx2"/>
                </a:solidFill>
                <a:latin typeface="+mj-ea"/>
                <a:ea typeface="+mj-ea"/>
              </a:rPr>
              <a:t>    </a:t>
            </a:r>
            <a:r>
              <a:rPr lang="zh-CN" altLang="en-US" sz="3200" dirty="0" smtClean="0">
                <a:solidFill>
                  <a:srgbClr val="C00000"/>
                </a:solidFill>
                <a:latin typeface="+mj-ea"/>
                <a:ea typeface="+mj-ea"/>
              </a:rPr>
              <a:t>做</a:t>
            </a:r>
            <a:r>
              <a:rPr lang="zh-CN" altLang="en-US" sz="3200" dirty="0">
                <a:solidFill>
                  <a:srgbClr val="C00000"/>
                </a:solidFill>
                <a:latin typeface="+mj-ea"/>
                <a:ea typeface="+mj-ea"/>
              </a:rPr>
              <a:t>什么？</a:t>
            </a:r>
            <a:endParaRPr lang="en-US" altLang="zh-CN" sz="3200" dirty="0">
              <a:solidFill>
                <a:srgbClr val="C00000"/>
              </a:solidFill>
              <a:latin typeface="+mj-ea"/>
              <a:ea typeface="+mj-ea"/>
            </a:endParaRPr>
          </a:p>
          <a:p>
            <a:pPr marL="400050" indent="-400050">
              <a:lnSpc>
                <a:spcPct val="110000"/>
              </a:lnSpc>
              <a:buFontTx/>
              <a:buAutoNum type="arabicPeriod"/>
            </a:pPr>
            <a:r>
              <a:rPr lang="zh-CN" altLang="en-US" sz="2400" dirty="0">
                <a:solidFill>
                  <a:schemeClr val="tx2"/>
                </a:solidFill>
                <a:latin typeface="+mj-ea"/>
                <a:ea typeface="+mj-ea"/>
              </a:rPr>
              <a:t>通过与客户不断的讨论、协商，对目标系统提出完整、准确、清晰、具体的要求。</a:t>
            </a:r>
            <a:endParaRPr lang="en-US" altLang="zh-CN" sz="2400" dirty="0">
              <a:solidFill>
                <a:schemeClr val="tx2"/>
              </a:solidFill>
              <a:latin typeface="+mj-ea"/>
              <a:ea typeface="+mj-ea"/>
            </a:endParaRPr>
          </a:p>
          <a:p>
            <a:pPr marL="400050" indent="-400050">
              <a:lnSpc>
                <a:spcPct val="110000"/>
              </a:lnSpc>
              <a:buFontTx/>
              <a:buAutoNum type="arabicPeriod"/>
            </a:pPr>
            <a:r>
              <a:rPr lang="zh-CN" altLang="en-US" sz="2400" dirty="0">
                <a:solidFill>
                  <a:schemeClr val="tx2"/>
                </a:solidFill>
                <a:latin typeface="+mj-ea"/>
                <a:ea typeface="+mj-ea"/>
              </a:rPr>
              <a:t>用正式的文档准确地记录对目标系统的需求，形成软件需求规格说明书</a:t>
            </a:r>
            <a:r>
              <a:rPr lang="en-US" altLang="zh-CN" sz="2400" dirty="0">
                <a:solidFill>
                  <a:schemeClr val="tx2"/>
                </a:solidFill>
                <a:latin typeface="+mj-ea"/>
                <a:ea typeface="+mj-ea"/>
              </a:rPr>
              <a:t>(SRS)</a:t>
            </a:r>
            <a:r>
              <a:rPr lang="zh-CN" altLang="en-US" sz="2400" dirty="0">
                <a:solidFill>
                  <a:schemeClr val="tx2"/>
                </a:solidFill>
                <a:latin typeface="+mj-ea"/>
                <a:ea typeface="+mj-ea"/>
              </a:rPr>
              <a:t>。</a:t>
            </a:r>
            <a:endParaRPr lang="en-US" altLang="zh-CN" sz="2400" dirty="0">
              <a:solidFill>
                <a:schemeClr val="tx2"/>
              </a:solidFill>
              <a:latin typeface="+mj-ea"/>
              <a:ea typeface="+mj-ea"/>
            </a:endParaRPr>
          </a:p>
        </p:txBody>
      </p:sp>
      <p:sp>
        <p:nvSpPr>
          <p:cNvPr id="5" name="Text Box 6"/>
          <p:cNvSpPr txBox="1">
            <a:spLocks noChangeArrowheads="1"/>
          </p:cNvSpPr>
          <p:nvPr/>
        </p:nvSpPr>
        <p:spPr bwMode="auto">
          <a:xfrm>
            <a:off x="788671" y="2205488"/>
            <a:ext cx="8069580" cy="2297932"/>
          </a:xfrm>
          <a:prstGeom prst="rect">
            <a:avLst/>
          </a:prstGeom>
        </p:spPr>
        <p:style>
          <a:lnRef idx="2">
            <a:schemeClr val="accent1"/>
          </a:lnRef>
          <a:fillRef idx="1">
            <a:schemeClr val="lt1"/>
          </a:fillRef>
          <a:effectRef idx="0">
            <a:schemeClr val="accent1"/>
          </a:effectRef>
          <a:fontRef idx="minor">
            <a:schemeClr val="dk1"/>
          </a:fontRef>
        </p:style>
        <p:txBody>
          <a:bodyPr lIns="67839" tIns="33920" rIns="67839" bIns="33920"/>
          <a:lstStyle/>
          <a:p>
            <a:pPr defTabSz="678815">
              <a:lnSpc>
                <a:spcPct val="120000"/>
              </a:lnSpc>
              <a:spcBef>
                <a:spcPts val="900"/>
              </a:spcBef>
              <a:buClr>
                <a:srgbClr val="003366"/>
              </a:buClr>
            </a:pPr>
            <a:r>
              <a:rPr lang="en-US" altLang="zh-CN" sz="2000" dirty="0">
                <a:solidFill>
                  <a:schemeClr val="tx2"/>
                </a:solidFill>
                <a:latin typeface="+mj-ea"/>
                <a:ea typeface="+mj-ea"/>
              </a:rPr>
              <a:t>B</a:t>
            </a:r>
            <a:r>
              <a:rPr lang="zh-CN" altLang="en-US" sz="2000" dirty="0">
                <a:solidFill>
                  <a:schemeClr val="tx2"/>
                </a:solidFill>
                <a:latin typeface="+mj-ea"/>
                <a:ea typeface="+mj-ea"/>
              </a:rPr>
              <a:t>公司在这个阶段应该对用户的要求进行详细的调研与分析，需要去了解电费结算中需要涉及到信息、结算电费的标准与公式、这个电费结算系统的产出文档是什么</a:t>
            </a:r>
            <a:r>
              <a:rPr lang="en-US" altLang="zh-CN" sz="2000" dirty="0">
                <a:solidFill>
                  <a:schemeClr val="tx2"/>
                </a:solidFill>
                <a:latin typeface="+mj-ea"/>
                <a:ea typeface="+mj-ea"/>
              </a:rPr>
              <a:t>……</a:t>
            </a:r>
            <a:r>
              <a:rPr lang="zh-CN" altLang="en-US" sz="2000" dirty="0">
                <a:solidFill>
                  <a:schemeClr val="tx2"/>
                </a:solidFill>
                <a:latin typeface="+mj-ea"/>
                <a:ea typeface="+mj-ea"/>
              </a:rPr>
              <a:t>等内容，确定该系统需要实现的功能，例如：对使用电表的用户进行管理，对一个用户一个月的电费计算，能够生成结算单。最后以文档的形式描述出需求规格。这些是指导</a:t>
            </a:r>
            <a:r>
              <a:rPr lang="en-US" altLang="zh-CN" sz="2000" dirty="0">
                <a:solidFill>
                  <a:schemeClr val="tx2"/>
                </a:solidFill>
                <a:latin typeface="+mj-ea"/>
                <a:ea typeface="+mj-ea"/>
              </a:rPr>
              <a:t>B</a:t>
            </a:r>
            <a:r>
              <a:rPr lang="zh-CN" altLang="en-US" sz="2000" dirty="0">
                <a:solidFill>
                  <a:schemeClr val="tx2"/>
                </a:solidFill>
                <a:latin typeface="+mj-ea"/>
                <a:ea typeface="+mj-ea"/>
              </a:rPr>
              <a:t>公司进行下一步工作的依据。</a:t>
            </a:r>
            <a:endParaRPr lang="zh-CN" altLang="en-US" sz="2000" dirty="0">
              <a:solidFill>
                <a:schemeClr val="tx2"/>
              </a:solidFill>
              <a:latin typeface="+mj-ea"/>
              <a:ea typeface="+mj-ea"/>
            </a:endParaRPr>
          </a:p>
        </p:txBody>
      </p:sp>
      <p:sp>
        <p:nvSpPr>
          <p:cNvPr id="3" name="标题 2"/>
          <p:cNvSpPr>
            <a:spLocks noGrp="1"/>
          </p:cNvSpPr>
          <p:nvPr>
            <p:ph type="title"/>
          </p:nvPr>
        </p:nvSpPr>
        <p:spPr/>
        <p:txBody>
          <a:bodyPr/>
          <a:lstStyle/>
          <a:p>
            <a:r>
              <a:rPr lang="zh-CN" altLang="en-US" kern="100" dirty="0">
                <a:latin typeface="+mn-ea"/>
                <a:cs typeface="Times New Roman" panose="02020603050405020304" pitchFamily="18" charset="0"/>
              </a:rPr>
              <a:t>案例分析</a:t>
            </a:r>
            <a:r>
              <a:rPr lang="en-US" altLang="zh-CN" kern="100" dirty="0">
                <a:latin typeface="+mn-ea"/>
                <a:cs typeface="Times New Roman" panose="02020603050405020304" pitchFamily="18" charset="0"/>
              </a:rPr>
              <a:t>——</a:t>
            </a:r>
            <a:r>
              <a:rPr lang="zh-CN" altLang="en-US" kern="100" dirty="0">
                <a:latin typeface="+mn-ea"/>
                <a:cs typeface="Times New Roman" panose="02020603050405020304" pitchFamily="18" charset="0"/>
              </a:rPr>
              <a:t>需求分析</a:t>
            </a:r>
            <a:r>
              <a:rPr lang="zh-CN" altLang="en-US" kern="100" dirty="0" smtClean="0">
                <a:latin typeface="+mn-ea"/>
                <a:cs typeface="Times New Roman" panose="02020603050405020304" pitchFamily="18" charset="0"/>
              </a:rPr>
              <a:t>阶段</a:t>
            </a:r>
            <a:endParaRPr lang="zh-CN" altLang="en-US" dirty="0"/>
          </a:p>
        </p:txBody>
      </p:sp>
      <p:sp>
        <p:nvSpPr>
          <p:cNvPr id="6" name="日期占位符 5"/>
          <p:cNvSpPr>
            <a:spLocks noGrp="1"/>
          </p:cNvSpPr>
          <p:nvPr>
            <p:ph type="dt" sz="half" idx="10"/>
          </p:nvPr>
        </p:nvSpPr>
        <p:spPr/>
        <p:txBody>
          <a:bodyPr/>
          <a:lstStyle/>
          <a:p>
            <a:fld id="{97195106-BB9F-4242-898F-9F5A0EC30777}" type="datetime1">
              <a:rPr lang="zh-CN" altLang="en-US" smtClean="0"/>
            </a:fld>
            <a:endParaRPr lang="zh-CN" altLang="en-US"/>
          </a:p>
        </p:txBody>
      </p:sp>
      <p:sp>
        <p:nvSpPr>
          <p:cNvPr id="7" name="页脚占位符 6"/>
          <p:cNvSpPr>
            <a:spLocks noGrp="1"/>
          </p:cNvSpPr>
          <p:nvPr>
            <p:ph type="ftr" sz="quarter" idx="11"/>
          </p:nvPr>
        </p:nvSpPr>
        <p:spPr/>
        <p:txBody>
          <a:bodyPr/>
          <a:lstStyle/>
          <a:p>
            <a:r>
              <a:rPr lang="zh-CN" altLang="en-US" smtClean="0"/>
              <a:t>软件工程</a:t>
            </a:r>
            <a:endParaRPr lang="zh-CN" altLang="en-US"/>
          </a:p>
        </p:txBody>
      </p:sp>
      <p:sp>
        <p:nvSpPr>
          <p:cNvPr id="8" name="灯片编号占位符 7"/>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pan/>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1051456" y="896732"/>
            <a:ext cx="7689132" cy="29192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900"/>
              </a:spcBef>
              <a:buNone/>
            </a:pPr>
            <a:r>
              <a:rPr lang="zh-CN" altLang="en-US" sz="2400" dirty="0">
                <a:solidFill>
                  <a:schemeClr val="tx2"/>
                </a:solidFill>
                <a:latin typeface="+mj-ea"/>
                <a:ea typeface="+mj-ea"/>
              </a:rPr>
              <a:t>该阶段的关键任务是要明确：</a:t>
            </a:r>
            <a:endParaRPr lang="zh-CN" altLang="en-US" sz="2400" dirty="0">
              <a:solidFill>
                <a:schemeClr val="tx2"/>
              </a:solidFill>
              <a:latin typeface="+mj-ea"/>
              <a:ea typeface="+mj-ea"/>
            </a:endParaRPr>
          </a:p>
          <a:p>
            <a:pPr>
              <a:lnSpc>
                <a:spcPct val="120000"/>
              </a:lnSpc>
              <a:spcBef>
                <a:spcPts val="900"/>
              </a:spcBef>
              <a:buNone/>
            </a:pPr>
            <a:r>
              <a:rPr lang="zh-CN" altLang="en-US" sz="2400" dirty="0">
                <a:solidFill>
                  <a:schemeClr val="tx2"/>
                </a:solidFill>
                <a:latin typeface="+mj-ea"/>
                <a:ea typeface="+mj-ea"/>
              </a:rPr>
              <a:t>				</a:t>
            </a:r>
            <a:r>
              <a:rPr lang="zh-CN" altLang="en-US" sz="2400" dirty="0">
                <a:solidFill>
                  <a:srgbClr val="C00000"/>
                </a:solidFill>
                <a:latin typeface="+mj-ea"/>
                <a:ea typeface="+mj-ea"/>
              </a:rPr>
              <a:t>    </a:t>
            </a:r>
            <a:r>
              <a:rPr lang="zh-CN" altLang="en-US" sz="3200" dirty="0" smtClean="0">
                <a:solidFill>
                  <a:srgbClr val="C00000"/>
                </a:solidFill>
                <a:latin typeface="+mj-ea"/>
                <a:ea typeface="+mj-ea"/>
              </a:rPr>
              <a:t>怎么</a:t>
            </a:r>
            <a:r>
              <a:rPr lang="zh-CN" altLang="en-US" sz="3200" dirty="0">
                <a:solidFill>
                  <a:srgbClr val="C00000"/>
                </a:solidFill>
                <a:latin typeface="+mj-ea"/>
                <a:ea typeface="+mj-ea"/>
              </a:rPr>
              <a:t>做？</a:t>
            </a:r>
            <a:endParaRPr lang="en-US" altLang="zh-CN" sz="3200" dirty="0">
              <a:solidFill>
                <a:srgbClr val="C00000"/>
              </a:solidFill>
              <a:latin typeface="+mj-ea"/>
              <a:ea typeface="+mj-ea"/>
            </a:endParaRPr>
          </a:p>
          <a:p>
            <a:pPr marL="400050" indent="-400050" algn="just">
              <a:lnSpc>
                <a:spcPct val="110000"/>
              </a:lnSpc>
              <a:buFontTx/>
              <a:buAutoNum type="arabicPeriod"/>
            </a:pPr>
            <a:r>
              <a:rPr lang="zh-CN" altLang="en-US" sz="2400" dirty="0">
                <a:solidFill>
                  <a:schemeClr val="tx2"/>
                </a:solidFill>
                <a:latin typeface="+mj-ea"/>
                <a:ea typeface="+mj-ea"/>
              </a:rPr>
              <a:t>提出实现目标系统的几种方案，制定最佳方案的详细计划。</a:t>
            </a:r>
            <a:endParaRPr lang="zh-CN" altLang="en-US" sz="2400" dirty="0">
              <a:solidFill>
                <a:schemeClr val="tx2"/>
              </a:solidFill>
              <a:latin typeface="+mj-ea"/>
              <a:ea typeface="+mj-ea"/>
            </a:endParaRPr>
          </a:p>
          <a:p>
            <a:pPr marL="400050" indent="-400050" algn="just">
              <a:lnSpc>
                <a:spcPct val="110000"/>
              </a:lnSpc>
              <a:buFontTx/>
              <a:buAutoNum type="arabicPeriod"/>
            </a:pPr>
            <a:r>
              <a:rPr lang="zh-CN" altLang="en-US" sz="2400" dirty="0">
                <a:solidFill>
                  <a:schemeClr val="tx2"/>
                </a:solidFill>
                <a:latin typeface="+mj-ea"/>
                <a:ea typeface="+mj-ea"/>
              </a:rPr>
              <a:t>系统的数据库设计、体系结构设计、</a:t>
            </a:r>
            <a:r>
              <a:rPr lang="en-US" altLang="zh-CN" sz="2400" dirty="0">
                <a:solidFill>
                  <a:schemeClr val="tx2"/>
                </a:solidFill>
                <a:latin typeface="+mj-ea"/>
                <a:ea typeface="+mj-ea"/>
              </a:rPr>
              <a:t>GUI</a:t>
            </a:r>
            <a:r>
              <a:rPr lang="zh-CN" altLang="en-US" sz="2400" dirty="0">
                <a:solidFill>
                  <a:schemeClr val="tx2"/>
                </a:solidFill>
                <a:latin typeface="+mj-ea"/>
                <a:ea typeface="+mj-ea"/>
              </a:rPr>
              <a:t>等。</a:t>
            </a:r>
            <a:endParaRPr lang="zh-CN" altLang="en-US" sz="2400" dirty="0">
              <a:solidFill>
                <a:schemeClr val="tx2"/>
              </a:solidFill>
              <a:latin typeface="+mj-ea"/>
              <a:ea typeface="+mj-ea"/>
            </a:endParaRPr>
          </a:p>
          <a:p>
            <a:pPr marL="400050" indent="-400050" algn="just">
              <a:lnSpc>
                <a:spcPct val="110000"/>
              </a:lnSpc>
              <a:buFontTx/>
              <a:buAutoNum type="arabicPeriod"/>
            </a:pPr>
            <a:r>
              <a:rPr lang="zh-CN" altLang="en-US" sz="2400" dirty="0">
                <a:solidFill>
                  <a:schemeClr val="tx2"/>
                </a:solidFill>
                <a:latin typeface="+mj-ea"/>
                <a:ea typeface="+mj-ea"/>
              </a:rPr>
              <a:t>阶段性成果：概要设计说明书、数据库或者数据结构说明书、组装测试计划等。</a:t>
            </a:r>
            <a:endParaRPr lang="zh-CN" altLang="en-US" sz="2400" dirty="0">
              <a:solidFill>
                <a:schemeClr val="tx2"/>
              </a:solidFill>
              <a:latin typeface="+mj-ea"/>
              <a:ea typeface="+mj-ea"/>
            </a:endParaRPr>
          </a:p>
        </p:txBody>
      </p:sp>
      <p:sp>
        <p:nvSpPr>
          <p:cNvPr id="5" name="Text Box 6"/>
          <p:cNvSpPr txBox="1">
            <a:spLocks noChangeArrowheads="1"/>
          </p:cNvSpPr>
          <p:nvPr/>
        </p:nvSpPr>
        <p:spPr bwMode="auto">
          <a:xfrm>
            <a:off x="902918" y="2920762"/>
            <a:ext cx="7986208" cy="1331198"/>
          </a:xfrm>
          <a:prstGeom prst="rect">
            <a:avLst/>
          </a:prstGeom>
        </p:spPr>
        <p:style>
          <a:lnRef idx="2">
            <a:schemeClr val="accent1"/>
          </a:lnRef>
          <a:fillRef idx="1">
            <a:schemeClr val="lt1"/>
          </a:fillRef>
          <a:effectRef idx="0">
            <a:schemeClr val="accent1"/>
          </a:effectRef>
          <a:fontRef idx="minor">
            <a:schemeClr val="dk1"/>
          </a:fontRef>
        </p:style>
        <p:txBody>
          <a:bodyPr lIns="67839" tIns="33920" rIns="67839" bIns="33920" anchor="ctr"/>
          <a:lstStyle/>
          <a:p>
            <a:pPr algn="just" defTabSz="678815">
              <a:lnSpc>
                <a:spcPct val="110000"/>
              </a:lnSpc>
              <a:spcBef>
                <a:spcPct val="20000"/>
              </a:spcBef>
              <a:buClr>
                <a:srgbClr val="003366"/>
              </a:buClr>
            </a:pPr>
            <a:r>
              <a:rPr lang="zh-CN" altLang="en-US" sz="2000" dirty="0">
                <a:solidFill>
                  <a:schemeClr val="tx2"/>
                </a:solidFill>
                <a:latin typeface="+mj-ea"/>
                <a:ea typeface="+mj-ea"/>
              </a:rPr>
              <a:t>根据上一步得到的需求规格说明书，将需求功能进行模块化分，</a:t>
            </a:r>
            <a:r>
              <a:rPr lang="en-US" altLang="zh-CN" sz="2000" dirty="0">
                <a:solidFill>
                  <a:schemeClr val="tx2"/>
                </a:solidFill>
                <a:latin typeface="+mj-ea"/>
                <a:ea typeface="+mj-ea"/>
              </a:rPr>
              <a:t>B</a:t>
            </a:r>
            <a:r>
              <a:rPr lang="zh-CN" altLang="en-US" sz="2000" dirty="0">
                <a:solidFill>
                  <a:schemeClr val="tx2"/>
                </a:solidFill>
                <a:latin typeface="+mj-ea"/>
                <a:ea typeface="+mj-ea"/>
              </a:rPr>
              <a:t>公司的设计人员开始了对“电费结算系统”的设计。例如，系统管理模块，电费计算模块，生成结算单模块等。</a:t>
            </a:r>
            <a:endParaRPr lang="zh-CN" altLang="en-US" sz="2000" dirty="0">
              <a:solidFill>
                <a:schemeClr val="tx2"/>
              </a:solidFill>
              <a:latin typeface="+mj-ea"/>
              <a:ea typeface="+mj-ea"/>
            </a:endParaRPr>
          </a:p>
        </p:txBody>
      </p:sp>
      <p:sp>
        <p:nvSpPr>
          <p:cNvPr id="3" name="标题 2"/>
          <p:cNvSpPr>
            <a:spLocks noGrp="1"/>
          </p:cNvSpPr>
          <p:nvPr>
            <p:ph type="title"/>
          </p:nvPr>
        </p:nvSpPr>
        <p:spPr/>
        <p:txBody>
          <a:bodyPr/>
          <a:lstStyle/>
          <a:p>
            <a:r>
              <a:rPr lang="zh-CN" altLang="en-US" kern="100" dirty="0">
                <a:latin typeface="+mn-ea"/>
                <a:cs typeface="Times New Roman" panose="02020603050405020304" pitchFamily="18" charset="0"/>
              </a:rPr>
              <a:t>案例分析</a:t>
            </a:r>
            <a:r>
              <a:rPr lang="en-US" altLang="zh-CN" kern="100" dirty="0">
                <a:latin typeface="+mn-ea"/>
                <a:cs typeface="Times New Roman" panose="02020603050405020304" pitchFamily="18" charset="0"/>
              </a:rPr>
              <a:t>——</a:t>
            </a:r>
            <a:r>
              <a:rPr lang="zh-CN" altLang="en-US" kern="100" dirty="0">
                <a:latin typeface="+mn-ea"/>
                <a:cs typeface="Times New Roman" panose="02020603050405020304" pitchFamily="18" charset="0"/>
              </a:rPr>
              <a:t>概要设计（总体设计）</a:t>
            </a:r>
            <a:r>
              <a:rPr lang="zh-CN" altLang="en-US" kern="100" dirty="0" smtClean="0">
                <a:latin typeface="+mn-ea"/>
                <a:cs typeface="Times New Roman" panose="02020603050405020304" pitchFamily="18" charset="0"/>
              </a:rPr>
              <a:t>阶段</a:t>
            </a:r>
            <a:endParaRPr lang="zh-CN" altLang="en-US" dirty="0"/>
          </a:p>
        </p:txBody>
      </p:sp>
      <p:sp>
        <p:nvSpPr>
          <p:cNvPr id="6" name="日期占位符 5"/>
          <p:cNvSpPr>
            <a:spLocks noGrp="1"/>
          </p:cNvSpPr>
          <p:nvPr>
            <p:ph type="dt" sz="half" idx="10"/>
          </p:nvPr>
        </p:nvSpPr>
        <p:spPr/>
        <p:txBody>
          <a:bodyPr/>
          <a:lstStyle/>
          <a:p>
            <a:fld id="{96512A2A-4C90-4734-9727-1A1C6CA29AF6}" type="datetime1">
              <a:rPr lang="zh-CN" altLang="en-US" smtClean="0"/>
            </a:fld>
            <a:endParaRPr lang="zh-CN" altLang="en-US"/>
          </a:p>
        </p:txBody>
      </p:sp>
      <p:sp>
        <p:nvSpPr>
          <p:cNvPr id="7" name="页脚占位符 6"/>
          <p:cNvSpPr>
            <a:spLocks noGrp="1"/>
          </p:cNvSpPr>
          <p:nvPr>
            <p:ph type="ftr" sz="quarter" idx="11"/>
          </p:nvPr>
        </p:nvSpPr>
        <p:spPr/>
        <p:txBody>
          <a:bodyPr/>
          <a:lstStyle/>
          <a:p>
            <a:r>
              <a:rPr lang="zh-CN" altLang="en-US" smtClean="0"/>
              <a:t>软件工程</a:t>
            </a:r>
            <a:endParaRPr lang="zh-CN" altLang="en-US"/>
          </a:p>
        </p:txBody>
      </p:sp>
      <p:sp>
        <p:nvSpPr>
          <p:cNvPr id="8" name="灯片编号占位符 7"/>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pan/>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1094321" y="937335"/>
            <a:ext cx="7329788" cy="29192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900"/>
              </a:spcBef>
              <a:buNone/>
            </a:pPr>
            <a:r>
              <a:rPr lang="zh-CN" altLang="en-US" sz="2400" dirty="0">
                <a:solidFill>
                  <a:schemeClr val="tx2"/>
                </a:solidFill>
                <a:latin typeface="+mj-ea"/>
                <a:ea typeface="+mj-ea"/>
              </a:rPr>
              <a:t>该阶段的关键任务是要明确：</a:t>
            </a:r>
            <a:endParaRPr lang="zh-CN" altLang="en-US" sz="2400" dirty="0">
              <a:solidFill>
                <a:schemeClr val="tx2"/>
              </a:solidFill>
              <a:latin typeface="+mj-ea"/>
              <a:ea typeface="+mj-ea"/>
            </a:endParaRPr>
          </a:p>
          <a:p>
            <a:pPr>
              <a:lnSpc>
                <a:spcPct val="120000"/>
              </a:lnSpc>
              <a:spcBef>
                <a:spcPts val="900"/>
              </a:spcBef>
              <a:buNone/>
            </a:pPr>
            <a:r>
              <a:rPr lang="zh-CN" altLang="en-US" sz="2400" dirty="0">
                <a:solidFill>
                  <a:schemeClr val="tx2"/>
                </a:solidFill>
                <a:latin typeface="+mj-ea"/>
                <a:ea typeface="+mj-ea"/>
              </a:rPr>
              <a:t>				 </a:t>
            </a:r>
            <a:r>
              <a:rPr lang="zh-CN" altLang="en-US" sz="3200" dirty="0" smtClean="0">
                <a:solidFill>
                  <a:srgbClr val="C00000"/>
                </a:solidFill>
                <a:latin typeface="+mj-ea"/>
                <a:ea typeface="+mj-ea"/>
              </a:rPr>
              <a:t>具体</a:t>
            </a:r>
            <a:r>
              <a:rPr lang="zh-CN" altLang="en-US" sz="3200" dirty="0">
                <a:solidFill>
                  <a:srgbClr val="C00000"/>
                </a:solidFill>
                <a:latin typeface="+mj-ea"/>
                <a:ea typeface="+mj-ea"/>
              </a:rPr>
              <a:t>做法</a:t>
            </a:r>
            <a:endParaRPr lang="en-US" altLang="zh-CN" sz="3200" dirty="0">
              <a:solidFill>
                <a:srgbClr val="C00000"/>
              </a:solidFill>
              <a:latin typeface="+mj-ea"/>
              <a:ea typeface="+mj-ea"/>
            </a:endParaRPr>
          </a:p>
          <a:p>
            <a:pPr>
              <a:lnSpc>
                <a:spcPct val="120000"/>
              </a:lnSpc>
              <a:spcBef>
                <a:spcPts val="900"/>
              </a:spcBef>
              <a:buNone/>
            </a:pPr>
            <a:r>
              <a:rPr lang="zh-CN" altLang="en-US" sz="2400" dirty="0">
                <a:solidFill>
                  <a:schemeClr val="tx2"/>
                </a:solidFill>
                <a:latin typeface="+mj-ea"/>
                <a:ea typeface="+mj-ea"/>
              </a:rPr>
              <a:t>		  设计出程序的详细规格说明，即详细地设计每个模块，确定实现模块功能所需要的算法和数据结构。</a:t>
            </a:r>
            <a:endParaRPr lang="zh-CN" altLang="en-US" sz="2400" dirty="0">
              <a:solidFill>
                <a:schemeClr val="tx2"/>
              </a:solidFill>
              <a:latin typeface="+mj-ea"/>
              <a:ea typeface="+mj-ea"/>
            </a:endParaRPr>
          </a:p>
          <a:p>
            <a:pPr>
              <a:lnSpc>
                <a:spcPct val="120000"/>
              </a:lnSpc>
              <a:spcBef>
                <a:spcPts val="900"/>
              </a:spcBef>
              <a:buNone/>
            </a:pPr>
            <a:r>
              <a:rPr lang="zh-CN" altLang="en-US" sz="2400" dirty="0">
                <a:solidFill>
                  <a:schemeClr val="tx2"/>
                </a:solidFill>
                <a:latin typeface="+mj-ea"/>
                <a:ea typeface="+mj-ea"/>
              </a:rPr>
              <a:t>           阶段性成果：详细设计规格说明书和单元测试计划等。</a:t>
            </a:r>
            <a:endParaRPr lang="zh-CN" altLang="en-US" sz="2400" dirty="0">
              <a:solidFill>
                <a:schemeClr val="tx2"/>
              </a:solidFill>
              <a:latin typeface="+mj-ea"/>
              <a:ea typeface="+mj-ea"/>
            </a:endParaRPr>
          </a:p>
        </p:txBody>
      </p:sp>
      <p:sp>
        <p:nvSpPr>
          <p:cNvPr id="5" name="Text Box 6"/>
          <p:cNvSpPr txBox="1">
            <a:spLocks noChangeArrowheads="1"/>
          </p:cNvSpPr>
          <p:nvPr/>
        </p:nvSpPr>
        <p:spPr bwMode="auto">
          <a:xfrm>
            <a:off x="880358" y="3182744"/>
            <a:ext cx="7977892" cy="1347746"/>
          </a:xfrm>
          <a:prstGeom prst="rect">
            <a:avLst/>
          </a:prstGeom>
        </p:spPr>
        <p:style>
          <a:lnRef idx="2">
            <a:schemeClr val="accent1"/>
          </a:lnRef>
          <a:fillRef idx="1">
            <a:schemeClr val="lt1"/>
          </a:fillRef>
          <a:effectRef idx="0">
            <a:schemeClr val="accent1"/>
          </a:effectRef>
          <a:fontRef idx="minor">
            <a:schemeClr val="dk1"/>
          </a:fontRef>
        </p:style>
        <p:txBody>
          <a:bodyPr lIns="67839" tIns="33920" rIns="67839" bIns="33920" anchor="ctr"/>
          <a:lstStyle/>
          <a:p>
            <a:pPr algn="just" defTabSz="678815">
              <a:lnSpc>
                <a:spcPct val="110000"/>
              </a:lnSpc>
              <a:spcBef>
                <a:spcPct val="20000"/>
              </a:spcBef>
              <a:buClr>
                <a:srgbClr val="003366"/>
              </a:buClr>
            </a:pPr>
            <a:r>
              <a:rPr lang="zh-CN" altLang="en-US" sz="2000" dirty="0">
                <a:solidFill>
                  <a:schemeClr val="tx2"/>
                </a:solidFill>
                <a:latin typeface="+mj-ea"/>
                <a:ea typeface="+mj-ea"/>
              </a:rPr>
              <a:t>对每一个模块，设计它的实现算法和数据结构。例如，电费计算模块，需要根据计算公式进行电费的计算。</a:t>
            </a:r>
            <a:r>
              <a:rPr lang="en-US" altLang="zh-CN" sz="2000" dirty="0">
                <a:solidFill>
                  <a:schemeClr val="tx2"/>
                </a:solidFill>
                <a:latin typeface="+mj-ea"/>
                <a:ea typeface="+mj-ea"/>
              </a:rPr>
              <a:t>B</a:t>
            </a:r>
            <a:r>
              <a:rPr lang="zh-CN" altLang="en-US" sz="2000" dirty="0">
                <a:solidFill>
                  <a:schemeClr val="tx2"/>
                </a:solidFill>
                <a:latin typeface="+mj-ea"/>
                <a:ea typeface="+mj-ea"/>
              </a:rPr>
              <a:t>公司的设计人员开始了对“电费结算系统”的设计。</a:t>
            </a:r>
            <a:endParaRPr lang="zh-CN" altLang="en-US" sz="2000" dirty="0">
              <a:solidFill>
                <a:schemeClr val="tx2"/>
              </a:solidFill>
              <a:latin typeface="+mj-ea"/>
              <a:ea typeface="+mj-ea"/>
            </a:endParaRPr>
          </a:p>
        </p:txBody>
      </p:sp>
      <p:sp>
        <p:nvSpPr>
          <p:cNvPr id="3" name="标题 2"/>
          <p:cNvSpPr>
            <a:spLocks noGrp="1"/>
          </p:cNvSpPr>
          <p:nvPr>
            <p:ph type="title"/>
          </p:nvPr>
        </p:nvSpPr>
        <p:spPr/>
        <p:txBody>
          <a:bodyPr/>
          <a:lstStyle/>
          <a:p>
            <a:r>
              <a:rPr lang="zh-CN" altLang="en-US" kern="100" dirty="0">
                <a:latin typeface="+mn-ea"/>
                <a:cs typeface="Times New Roman" panose="02020603050405020304" pitchFamily="18" charset="0"/>
              </a:rPr>
              <a:t>案例分析</a:t>
            </a:r>
            <a:r>
              <a:rPr lang="en-US" altLang="zh-CN" kern="100" dirty="0">
                <a:latin typeface="+mn-ea"/>
                <a:cs typeface="Times New Roman" panose="02020603050405020304" pitchFamily="18" charset="0"/>
              </a:rPr>
              <a:t>——</a:t>
            </a:r>
            <a:r>
              <a:rPr lang="zh-CN" altLang="en-US" kern="100" dirty="0">
                <a:latin typeface="+mn-ea"/>
                <a:cs typeface="Times New Roman" panose="02020603050405020304" pitchFamily="18" charset="0"/>
              </a:rPr>
              <a:t>详细设计</a:t>
            </a:r>
            <a:r>
              <a:rPr lang="zh-CN" altLang="en-US" kern="100" dirty="0" smtClean="0">
                <a:latin typeface="+mn-ea"/>
                <a:cs typeface="Times New Roman" panose="02020603050405020304" pitchFamily="18" charset="0"/>
              </a:rPr>
              <a:t>阶段</a:t>
            </a:r>
            <a:endParaRPr lang="zh-CN" altLang="en-US" dirty="0"/>
          </a:p>
        </p:txBody>
      </p:sp>
      <p:sp>
        <p:nvSpPr>
          <p:cNvPr id="6" name="日期占位符 5"/>
          <p:cNvSpPr>
            <a:spLocks noGrp="1"/>
          </p:cNvSpPr>
          <p:nvPr>
            <p:ph type="dt" sz="half" idx="10"/>
          </p:nvPr>
        </p:nvSpPr>
        <p:spPr/>
        <p:txBody>
          <a:bodyPr/>
          <a:lstStyle/>
          <a:p>
            <a:fld id="{B1503257-2DBC-44B5-8E08-48ABD490E3B0}" type="datetime1">
              <a:rPr lang="zh-CN" altLang="en-US" smtClean="0"/>
            </a:fld>
            <a:endParaRPr lang="zh-CN" altLang="en-US"/>
          </a:p>
        </p:txBody>
      </p:sp>
      <p:sp>
        <p:nvSpPr>
          <p:cNvPr id="7" name="页脚占位符 6"/>
          <p:cNvSpPr>
            <a:spLocks noGrp="1"/>
          </p:cNvSpPr>
          <p:nvPr>
            <p:ph type="ftr" sz="quarter" idx="11"/>
          </p:nvPr>
        </p:nvSpPr>
        <p:spPr/>
        <p:txBody>
          <a:bodyPr/>
          <a:lstStyle/>
          <a:p>
            <a:r>
              <a:rPr lang="zh-CN" altLang="en-US" smtClean="0"/>
              <a:t>软件工程</a:t>
            </a:r>
            <a:endParaRPr lang="zh-CN" altLang="en-US"/>
          </a:p>
        </p:txBody>
      </p:sp>
      <p:sp>
        <p:nvSpPr>
          <p:cNvPr id="8" name="灯片编号占位符 7"/>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pan/>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965125" y="960195"/>
            <a:ext cx="7763929" cy="29192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900"/>
              </a:spcBef>
              <a:buNone/>
            </a:pPr>
            <a:r>
              <a:rPr lang="zh-CN" altLang="en-US" sz="2400" dirty="0">
                <a:solidFill>
                  <a:schemeClr val="tx2"/>
                </a:solidFill>
                <a:latin typeface="+mj-ea"/>
                <a:ea typeface="+mj-ea"/>
              </a:rPr>
              <a:t>该阶段的关键任务是：</a:t>
            </a:r>
            <a:endParaRPr lang="zh-CN" altLang="en-US" sz="2400" dirty="0">
              <a:solidFill>
                <a:schemeClr val="tx2"/>
              </a:solidFill>
              <a:latin typeface="+mj-ea"/>
              <a:ea typeface="+mj-ea"/>
            </a:endParaRPr>
          </a:p>
          <a:p>
            <a:pPr>
              <a:lnSpc>
                <a:spcPct val="120000"/>
              </a:lnSpc>
              <a:spcBef>
                <a:spcPts val="900"/>
              </a:spcBef>
              <a:buNone/>
            </a:pPr>
            <a:r>
              <a:rPr lang="zh-CN" altLang="en-US" sz="2400" dirty="0">
                <a:solidFill>
                  <a:schemeClr val="tx2"/>
                </a:solidFill>
                <a:latin typeface="+mj-ea"/>
                <a:ea typeface="+mj-ea"/>
              </a:rPr>
              <a:t>		 </a:t>
            </a:r>
            <a:r>
              <a:rPr lang="zh-CN" altLang="en-US" sz="2400" dirty="0" smtClean="0">
                <a:solidFill>
                  <a:schemeClr val="tx2"/>
                </a:solidFill>
                <a:latin typeface="+mj-ea"/>
                <a:ea typeface="+mj-ea"/>
              </a:rPr>
              <a:t>                </a:t>
            </a:r>
            <a:r>
              <a:rPr lang="zh-CN" altLang="en-US" sz="3200" dirty="0" smtClean="0">
                <a:solidFill>
                  <a:srgbClr val="C00000"/>
                </a:solidFill>
                <a:latin typeface="+mj-ea"/>
                <a:ea typeface="+mj-ea"/>
              </a:rPr>
              <a:t>编码</a:t>
            </a:r>
            <a:r>
              <a:rPr lang="zh-CN" altLang="en-US" sz="3200" dirty="0">
                <a:solidFill>
                  <a:srgbClr val="C00000"/>
                </a:solidFill>
                <a:latin typeface="+mj-ea"/>
                <a:ea typeface="+mj-ea"/>
              </a:rPr>
              <a:t>和单元测试</a:t>
            </a:r>
            <a:endParaRPr lang="zh-CN" altLang="en-US" sz="3200" dirty="0">
              <a:solidFill>
                <a:srgbClr val="C00000"/>
              </a:solidFill>
              <a:latin typeface="+mj-ea"/>
              <a:ea typeface="+mj-ea"/>
            </a:endParaRPr>
          </a:p>
          <a:p>
            <a:pPr>
              <a:lnSpc>
                <a:spcPct val="120000"/>
              </a:lnSpc>
              <a:spcBef>
                <a:spcPts val="900"/>
              </a:spcBef>
              <a:buNone/>
            </a:pPr>
            <a:r>
              <a:rPr lang="zh-CN" altLang="en-US" sz="2400" dirty="0">
                <a:solidFill>
                  <a:schemeClr val="tx2"/>
                </a:solidFill>
                <a:latin typeface="+mj-ea"/>
                <a:ea typeface="+mj-ea"/>
              </a:rPr>
              <a:t>		编写出正确的、易理解的、易维护的程序模块。仔细测试编写出的每一个模块。</a:t>
            </a:r>
            <a:endParaRPr lang="zh-CN" altLang="en-US" sz="2400" dirty="0">
              <a:solidFill>
                <a:schemeClr val="tx2"/>
              </a:solidFill>
              <a:latin typeface="+mj-ea"/>
              <a:ea typeface="+mj-ea"/>
            </a:endParaRPr>
          </a:p>
          <a:p>
            <a:pPr>
              <a:lnSpc>
                <a:spcPct val="120000"/>
              </a:lnSpc>
              <a:spcBef>
                <a:spcPts val="900"/>
              </a:spcBef>
              <a:buNone/>
            </a:pPr>
            <a:r>
              <a:rPr lang="zh-CN" altLang="en-US" sz="2400" dirty="0">
                <a:solidFill>
                  <a:schemeClr val="tx2"/>
                </a:solidFill>
                <a:latin typeface="+mj-ea"/>
                <a:ea typeface="+mj-ea"/>
              </a:rPr>
              <a:t>         阶段成果：经过单元测试后的代码，单元测试报告等。</a:t>
            </a:r>
            <a:endParaRPr lang="zh-CN" altLang="en-US" sz="2400" dirty="0">
              <a:solidFill>
                <a:schemeClr val="tx2"/>
              </a:solidFill>
              <a:latin typeface="+mj-ea"/>
              <a:ea typeface="+mj-ea"/>
            </a:endParaRPr>
          </a:p>
        </p:txBody>
      </p:sp>
      <p:sp>
        <p:nvSpPr>
          <p:cNvPr id="5" name="Text Box 6"/>
          <p:cNvSpPr txBox="1">
            <a:spLocks noChangeArrowheads="1"/>
          </p:cNvSpPr>
          <p:nvPr/>
        </p:nvSpPr>
        <p:spPr bwMode="auto">
          <a:xfrm>
            <a:off x="760597" y="3181870"/>
            <a:ext cx="7968457" cy="1195820"/>
          </a:xfrm>
          <a:prstGeom prst="rect">
            <a:avLst/>
          </a:prstGeom>
        </p:spPr>
        <p:style>
          <a:lnRef idx="2">
            <a:schemeClr val="accent1"/>
          </a:lnRef>
          <a:fillRef idx="1">
            <a:schemeClr val="lt1"/>
          </a:fillRef>
          <a:effectRef idx="0">
            <a:schemeClr val="accent1"/>
          </a:effectRef>
          <a:fontRef idx="minor">
            <a:schemeClr val="dk1"/>
          </a:fontRef>
        </p:style>
        <p:txBody>
          <a:bodyPr lIns="67839" tIns="33920" rIns="67839" bIns="33920" anchor="ctr"/>
          <a:lstStyle/>
          <a:p>
            <a:pPr algn="just" defTabSz="678815">
              <a:lnSpc>
                <a:spcPct val="110000"/>
              </a:lnSpc>
              <a:spcBef>
                <a:spcPct val="20000"/>
              </a:spcBef>
              <a:buClr>
                <a:srgbClr val="003366"/>
              </a:buClr>
            </a:pPr>
            <a:r>
              <a:rPr lang="en-US" altLang="zh-CN" sz="2000" dirty="0">
                <a:solidFill>
                  <a:schemeClr val="tx2"/>
                </a:solidFill>
                <a:latin typeface="+mj-ea"/>
                <a:ea typeface="+mj-ea"/>
              </a:rPr>
              <a:t>B</a:t>
            </a:r>
            <a:r>
              <a:rPr lang="zh-CN" altLang="en-US" sz="2000" dirty="0">
                <a:solidFill>
                  <a:schemeClr val="tx2"/>
                </a:solidFill>
                <a:latin typeface="+mj-ea"/>
                <a:ea typeface="+mj-ea"/>
              </a:rPr>
              <a:t>公司程序员们开始对每个模块进行分工，各自负责一个或者多个模块，然后开始写代码，代码写好了，还需要对自己所写模块的代码进行测试，保证自己的正确性。</a:t>
            </a:r>
            <a:endParaRPr lang="zh-CN" altLang="en-US" sz="2000" dirty="0">
              <a:solidFill>
                <a:schemeClr val="tx2"/>
              </a:solidFill>
              <a:latin typeface="+mj-ea"/>
              <a:ea typeface="+mj-ea"/>
            </a:endParaRPr>
          </a:p>
        </p:txBody>
      </p:sp>
      <p:sp>
        <p:nvSpPr>
          <p:cNvPr id="3" name="标题 2"/>
          <p:cNvSpPr>
            <a:spLocks noGrp="1"/>
          </p:cNvSpPr>
          <p:nvPr>
            <p:ph type="title"/>
          </p:nvPr>
        </p:nvSpPr>
        <p:spPr/>
        <p:txBody>
          <a:bodyPr/>
          <a:lstStyle/>
          <a:p>
            <a:r>
              <a:rPr lang="zh-CN" altLang="en-US" kern="100" dirty="0">
                <a:latin typeface="+mn-ea"/>
                <a:cs typeface="Times New Roman" panose="02020603050405020304" pitchFamily="18" charset="0"/>
              </a:rPr>
              <a:t>案例分析</a:t>
            </a:r>
            <a:r>
              <a:rPr lang="en-US" altLang="zh-CN" kern="100" dirty="0">
                <a:latin typeface="+mn-ea"/>
                <a:cs typeface="Times New Roman" panose="02020603050405020304" pitchFamily="18" charset="0"/>
              </a:rPr>
              <a:t>——</a:t>
            </a:r>
            <a:r>
              <a:rPr lang="zh-CN" altLang="en-US" kern="100" dirty="0">
                <a:latin typeface="+mn-ea"/>
                <a:cs typeface="Times New Roman" panose="02020603050405020304" pitchFamily="18" charset="0"/>
              </a:rPr>
              <a:t>编码和单元测试</a:t>
            </a:r>
            <a:r>
              <a:rPr lang="zh-CN" altLang="en-US" kern="100" dirty="0" smtClean="0">
                <a:latin typeface="+mn-ea"/>
                <a:cs typeface="Times New Roman" panose="02020603050405020304" pitchFamily="18" charset="0"/>
              </a:rPr>
              <a:t>阶段</a:t>
            </a:r>
            <a:endParaRPr lang="zh-CN" altLang="en-US" dirty="0"/>
          </a:p>
        </p:txBody>
      </p:sp>
      <p:sp>
        <p:nvSpPr>
          <p:cNvPr id="6" name="日期占位符 5"/>
          <p:cNvSpPr>
            <a:spLocks noGrp="1"/>
          </p:cNvSpPr>
          <p:nvPr>
            <p:ph type="dt" sz="half" idx="10"/>
          </p:nvPr>
        </p:nvSpPr>
        <p:spPr/>
        <p:txBody>
          <a:bodyPr/>
          <a:lstStyle/>
          <a:p>
            <a:fld id="{4464B7FC-8181-4B39-9A0D-AB3F2C6749D3}" type="datetime1">
              <a:rPr lang="zh-CN" altLang="en-US" smtClean="0"/>
            </a:fld>
            <a:endParaRPr lang="zh-CN" altLang="en-US"/>
          </a:p>
        </p:txBody>
      </p:sp>
      <p:sp>
        <p:nvSpPr>
          <p:cNvPr id="7" name="页脚占位符 6"/>
          <p:cNvSpPr>
            <a:spLocks noGrp="1"/>
          </p:cNvSpPr>
          <p:nvPr>
            <p:ph type="ftr" sz="quarter" idx="11"/>
          </p:nvPr>
        </p:nvSpPr>
        <p:spPr/>
        <p:txBody>
          <a:bodyPr/>
          <a:lstStyle/>
          <a:p>
            <a:r>
              <a:rPr lang="zh-CN" altLang="en-US" smtClean="0"/>
              <a:t>软件工程</a:t>
            </a:r>
            <a:endParaRPr lang="zh-CN" altLang="en-US"/>
          </a:p>
        </p:txBody>
      </p:sp>
      <p:sp>
        <p:nvSpPr>
          <p:cNvPr id="8" name="灯片编号占位符 7"/>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pan/>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594257" y="828913"/>
            <a:ext cx="8263993" cy="38679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900"/>
              </a:spcBef>
              <a:buNone/>
            </a:pPr>
            <a:r>
              <a:rPr lang="zh-CN" altLang="en-US" sz="2100" dirty="0">
                <a:solidFill>
                  <a:schemeClr val="tx2"/>
                </a:solidFill>
                <a:latin typeface="+mj-ea"/>
                <a:ea typeface="+mj-ea"/>
              </a:rPr>
              <a:t>         该阶段的关键任务是通过各种类型的测试（及调试）使软件达到预定的要求。</a:t>
            </a:r>
            <a:endParaRPr lang="zh-CN" altLang="en-US" sz="2100" dirty="0">
              <a:solidFill>
                <a:schemeClr val="tx2"/>
              </a:solidFill>
              <a:latin typeface="+mj-ea"/>
              <a:ea typeface="+mj-ea"/>
            </a:endParaRPr>
          </a:p>
          <a:p>
            <a:pPr marL="386080" indent="-386080">
              <a:lnSpc>
                <a:spcPct val="120000"/>
              </a:lnSpc>
              <a:spcBef>
                <a:spcPts val="900"/>
              </a:spcBef>
              <a:buFont typeface="+mj-lt"/>
              <a:buAutoNum type="arabicPeriod"/>
            </a:pPr>
            <a:r>
              <a:rPr lang="zh-CN" altLang="en-US" sz="2100" dirty="0">
                <a:solidFill>
                  <a:schemeClr val="tx2"/>
                </a:solidFill>
                <a:latin typeface="+mj-ea"/>
                <a:ea typeface="+mj-ea"/>
              </a:rPr>
              <a:t>组装（集成）测试：根据设计的软件结构，把经过单元测试检验的模块按某种策略装配起来，在装配过程中对程序进行必要的测试。</a:t>
            </a:r>
            <a:endParaRPr lang="zh-CN" altLang="en-US" sz="2100" dirty="0">
              <a:solidFill>
                <a:schemeClr val="tx2"/>
              </a:solidFill>
              <a:latin typeface="+mj-ea"/>
              <a:ea typeface="+mj-ea"/>
            </a:endParaRPr>
          </a:p>
          <a:p>
            <a:pPr marL="386080" indent="-386080">
              <a:lnSpc>
                <a:spcPct val="120000"/>
              </a:lnSpc>
              <a:spcBef>
                <a:spcPts val="900"/>
              </a:spcBef>
              <a:buFont typeface="+mj-lt"/>
              <a:buAutoNum type="arabicPeriod"/>
            </a:pPr>
            <a:r>
              <a:rPr lang="zh-CN" altLang="en-US" sz="2100" dirty="0">
                <a:solidFill>
                  <a:schemeClr val="tx2"/>
                </a:solidFill>
                <a:latin typeface="+mj-ea"/>
                <a:ea typeface="+mj-ea"/>
              </a:rPr>
              <a:t>验收测试：按照规格说明书的规定，由用户对目标系统进行验收，看其是否达到需求规格说明书中定义的全部功能和性能等方面的需求。</a:t>
            </a:r>
            <a:endParaRPr lang="zh-CN" altLang="en-US" sz="2100" dirty="0">
              <a:solidFill>
                <a:schemeClr val="tx2"/>
              </a:solidFill>
              <a:latin typeface="+mj-ea"/>
              <a:ea typeface="+mj-ea"/>
            </a:endParaRPr>
          </a:p>
          <a:p>
            <a:pPr marL="386080" indent="-386080">
              <a:lnSpc>
                <a:spcPct val="120000"/>
              </a:lnSpc>
              <a:spcBef>
                <a:spcPts val="900"/>
              </a:spcBef>
              <a:buFont typeface="+mj-lt"/>
              <a:buAutoNum type="arabicPeriod"/>
            </a:pPr>
            <a:r>
              <a:rPr lang="zh-CN" altLang="en-US" sz="2100" dirty="0">
                <a:solidFill>
                  <a:schemeClr val="tx2"/>
                </a:solidFill>
                <a:latin typeface="+mj-ea"/>
                <a:ea typeface="+mj-ea"/>
              </a:rPr>
              <a:t>验收测试结束后，经过评审的软件产品就可以投入使用了。</a:t>
            </a:r>
            <a:endParaRPr lang="zh-CN" altLang="en-US" sz="2100" dirty="0">
              <a:solidFill>
                <a:schemeClr val="tx2"/>
              </a:solidFill>
              <a:latin typeface="+mj-ea"/>
              <a:ea typeface="+mj-ea"/>
            </a:endParaRPr>
          </a:p>
        </p:txBody>
      </p:sp>
      <p:sp>
        <p:nvSpPr>
          <p:cNvPr id="5" name="Text Box 6"/>
          <p:cNvSpPr txBox="1">
            <a:spLocks noChangeArrowheads="1"/>
          </p:cNvSpPr>
          <p:nvPr/>
        </p:nvSpPr>
        <p:spPr bwMode="auto">
          <a:xfrm>
            <a:off x="594256" y="2762910"/>
            <a:ext cx="7942275" cy="1420470"/>
          </a:xfrm>
          <a:prstGeom prst="rect">
            <a:avLst/>
          </a:prstGeom>
        </p:spPr>
        <p:style>
          <a:lnRef idx="2">
            <a:schemeClr val="accent1"/>
          </a:lnRef>
          <a:fillRef idx="1">
            <a:schemeClr val="lt1"/>
          </a:fillRef>
          <a:effectRef idx="0">
            <a:schemeClr val="accent1"/>
          </a:effectRef>
          <a:fontRef idx="minor">
            <a:schemeClr val="dk1"/>
          </a:fontRef>
        </p:style>
        <p:txBody>
          <a:bodyPr lIns="67839" tIns="33920" rIns="67839" bIns="33920" anchor="ctr"/>
          <a:lstStyle/>
          <a:p>
            <a:pPr algn="just" defTabSz="678815">
              <a:lnSpc>
                <a:spcPct val="110000"/>
              </a:lnSpc>
              <a:spcBef>
                <a:spcPct val="20000"/>
              </a:spcBef>
              <a:buClr>
                <a:srgbClr val="003366"/>
              </a:buClr>
            </a:pPr>
            <a:r>
              <a:rPr lang="zh-CN" altLang="en-US" sz="2000" dirty="0">
                <a:solidFill>
                  <a:schemeClr val="tx2"/>
                </a:solidFill>
                <a:latin typeface="+mj-ea"/>
                <a:ea typeface="+mj-ea"/>
              </a:rPr>
              <a:t>经过上面的几个步骤，</a:t>
            </a:r>
            <a:r>
              <a:rPr lang="en-US" altLang="zh-CN" sz="2000" dirty="0">
                <a:solidFill>
                  <a:schemeClr val="tx2"/>
                </a:solidFill>
                <a:latin typeface="+mj-ea"/>
                <a:ea typeface="+mj-ea"/>
              </a:rPr>
              <a:t>B</a:t>
            </a:r>
            <a:r>
              <a:rPr lang="zh-CN" altLang="en-US" sz="2000" dirty="0">
                <a:solidFill>
                  <a:schemeClr val="tx2"/>
                </a:solidFill>
                <a:latin typeface="+mj-ea"/>
                <a:ea typeface="+mj-ea"/>
              </a:rPr>
              <a:t>公司的人员终于拿出了“电费结算系统”，他们需要对该系统进行各种测试，包括集成测试，系统测试，用户环境测试，验收测试等等，确保该系统能够平稳的运行在</a:t>
            </a:r>
            <a:r>
              <a:rPr lang="en-US" altLang="zh-CN" sz="2000" dirty="0">
                <a:solidFill>
                  <a:schemeClr val="tx2"/>
                </a:solidFill>
                <a:latin typeface="+mj-ea"/>
                <a:ea typeface="+mj-ea"/>
              </a:rPr>
              <a:t>A</a:t>
            </a:r>
            <a:r>
              <a:rPr lang="zh-CN" altLang="en-US" sz="2000" dirty="0">
                <a:solidFill>
                  <a:schemeClr val="tx2"/>
                </a:solidFill>
                <a:latin typeface="+mj-ea"/>
                <a:ea typeface="+mj-ea"/>
              </a:rPr>
              <a:t>公司中。</a:t>
            </a:r>
            <a:endParaRPr lang="zh-CN" altLang="en-US" sz="2000" dirty="0">
              <a:solidFill>
                <a:schemeClr val="tx2"/>
              </a:solidFill>
              <a:latin typeface="+mj-ea"/>
              <a:ea typeface="+mj-ea"/>
            </a:endParaRPr>
          </a:p>
        </p:txBody>
      </p:sp>
      <p:sp>
        <p:nvSpPr>
          <p:cNvPr id="3" name="标题 2"/>
          <p:cNvSpPr>
            <a:spLocks noGrp="1"/>
          </p:cNvSpPr>
          <p:nvPr>
            <p:ph type="title"/>
          </p:nvPr>
        </p:nvSpPr>
        <p:spPr/>
        <p:txBody>
          <a:bodyPr/>
          <a:lstStyle/>
          <a:p>
            <a:r>
              <a:rPr lang="zh-CN" altLang="en-US" dirty="0"/>
              <a:t>案例分析</a:t>
            </a:r>
            <a:r>
              <a:rPr lang="en-US" altLang="zh-CN" dirty="0"/>
              <a:t>——</a:t>
            </a:r>
            <a:r>
              <a:rPr lang="zh-CN" altLang="en-US" dirty="0"/>
              <a:t>综合测试</a:t>
            </a:r>
            <a:r>
              <a:rPr lang="zh-CN" altLang="en-US" dirty="0" smtClean="0"/>
              <a:t>阶段</a:t>
            </a:r>
            <a:endParaRPr lang="zh-CN" altLang="en-US" dirty="0"/>
          </a:p>
        </p:txBody>
      </p:sp>
      <p:sp>
        <p:nvSpPr>
          <p:cNvPr id="6" name="日期占位符 5"/>
          <p:cNvSpPr>
            <a:spLocks noGrp="1"/>
          </p:cNvSpPr>
          <p:nvPr>
            <p:ph type="dt" sz="half" idx="10"/>
          </p:nvPr>
        </p:nvSpPr>
        <p:spPr/>
        <p:txBody>
          <a:bodyPr/>
          <a:lstStyle/>
          <a:p>
            <a:fld id="{36B9F070-31EF-482A-A485-B4DBDE4A273B}" type="datetime1">
              <a:rPr lang="zh-CN" altLang="en-US" smtClean="0"/>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a:p>
        </p:txBody>
      </p:sp>
      <p:sp>
        <p:nvSpPr>
          <p:cNvPr id="8" name="灯片编号占位符 7"/>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pan/>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780097" y="937334"/>
            <a:ext cx="8078153" cy="34860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900"/>
              </a:spcBef>
              <a:buNone/>
            </a:pPr>
            <a:r>
              <a:rPr lang="zh-CN" altLang="en-US" sz="2400" dirty="0">
                <a:solidFill>
                  <a:schemeClr val="tx2"/>
                </a:solidFill>
                <a:latin typeface="+mj-ea"/>
                <a:ea typeface="+mj-ea"/>
              </a:rPr>
              <a:t>          该阶段的关键任务是通过各种必要的维护活动使系统持久地满足用户的要求。</a:t>
            </a:r>
            <a:endParaRPr lang="zh-CN" altLang="en-US" sz="2400" dirty="0">
              <a:solidFill>
                <a:schemeClr val="tx2"/>
              </a:solidFill>
              <a:latin typeface="+mj-ea"/>
              <a:ea typeface="+mj-ea"/>
            </a:endParaRPr>
          </a:p>
          <a:p>
            <a:pPr>
              <a:lnSpc>
                <a:spcPct val="120000"/>
              </a:lnSpc>
              <a:spcBef>
                <a:spcPts val="900"/>
              </a:spcBef>
              <a:buClr>
                <a:srgbClr val="008EE6"/>
              </a:buClr>
              <a:buFont typeface="Arial" panose="020B0604020202020204" pitchFamily="34" charset="0"/>
              <a:buChar char="♣"/>
            </a:pPr>
            <a:r>
              <a:rPr lang="zh-CN" altLang="en-US" sz="2400" dirty="0">
                <a:solidFill>
                  <a:schemeClr val="tx2"/>
                </a:solidFill>
                <a:latin typeface="+mj-ea"/>
                <a:ea typeface="+mj-ea"/>
              </a:rPr>
              <a:t>  改正性维护：诊断和改正在使用过程中发现的软件错误。</a:t>
            </a:r>
            <a:endParaRPr lang="zh-CN" altLang="en-US" sz="2400" dirty="0">
              <a:solidFill>
                <a:schemeClr val="tx2"/>
              </a:solidFill>
              <a:latin typeface="+mj-ea"/>
              <a:ea typeface="+mj-ea"/>
            </a:endParaRPr>
          </a:p>
          <a:p>
            <a:pPr>
              <a:lnSpc>
                <a:spcPct val="120000"/>
              </a:lnSpc>
              <a:spcBef>
                <a:spcPts val="900"/>
              </a:spcBef>
              <a:buClr>
                <a:srgbClr val="008EE6"/>
              </a:buClr>
              <a:buFont typeface="Arial" panose="020B0604020202020204" pitchFamily="34" charset="0"/>
              <a:buChar char="♣"/>
            </a:pPr>
            <a:r>
              <a:rPr lang="zh-CN" altLang="en-US" sz="2400" dirty="0">
                <a:solidFill>
                  <a:schemeClr val="tx2"/>
                </a:solidFill>
                <a:latin typeface="+mj-ea"/>
                <a:ea typeface="+mj-ea"/>
              </a:rPr>
              <a:t>  适应性维护：修改软件易适应环境的变化。</a:t>
            </a:r>
            <a:endParaRPr lang="zh-CN" altLang="en-US" sz="2400" dirty="0">
              <a:solidFill>
                <a:schemeClr val="tx2"/>
              </a:solidFill>
              <a:latin typeface="+mj-ea"/>
              <a:ea typeface="+mj-ea"/>
            </a:endParaRPr>
          </a:p>
          <a:p>
            <a:pPr>
              <a:lnSpc>
                <a:spcPct val="120000"/>
              </a:lnSpc>
              <a:spcBef>
                <a:spcPts val="900"/>
              </a:spcBef>
              <a:buClr>
                <a:srgbClr val="008EE6"/>
              </a:buClr>
              <a:buFont typeface="Arial" panose="020B0604020202020204" pitchFamily="34" charset="0"/>
              <a:buChar char="♣"/>
            </a:pPr>
            <a:r>
              <a:rPr lang="zh-CN" altLang="en-US" sz="2400" dirty="0">
                <a:solidFill>
                  <a:schemeClr val="tx2"/>
                </a:solidFill>
                <a:latin typeface="+mj-ea"/>
                <a:ea typeface="+mj-ea"/>
              </a:rPr>
              <a:t>  完善性维护：根据用户的要求改进或扩充软件使它更完善。</a:t>
            </a:r>
            <a:endParaRPr lang="zh-CN" altLang="en-US" sz="2400" dirty="0">
              <a:solidFill>
                <a:schemeClr val="tx2"/>
              </a:solidFill>
              <a:latin typeface="+mj-ea"/>
              <a:ea typeface="+mj-ea"/>
            </a:endParaRPr>
          </a:p>
          <a:p>
            <a:pPr>
              <a:lnSpc>
                <a:spcPct val="120000"/>
              </a:lnSpc>
              <a:spcBef>
                <a:spcPts val="900"/>
              </a:spcBef>
              <a:buClr>
                <a:srgbClr val="008EE6"/>
              </a:buClr>
              <a:buFont typeface="Arial" panose="020B0604020202020204" pitchFamily="34" charset="0"/>
              <a:buChar char="♣"/>
            </a:pPr>
            <a:r>
              <a:rPr lang="zh-CN" altLang="en-US" sz="2400" dirty="0">
                <a:solidFill>
                  <a:schemeClr val="tx2"/>
                </a:solidFill>
                <a:latin typeface="+mj-ea"/>
                <a:ea typeface="+mj-ea"/>
              </a:rPr>
              <a:t>  预防性维护：修改软件为将来的维护活动预先做准备。</a:t>
            </a:r>
            <a:endParaRPr lang="zh-CN" altLang="en-US" sz="2400" dirty="0">
              <a:solidFill>
                <a:schemeClr val="tx2"/>
              </a:solidFill>
              <a:latin typeface="+mj-ea"/>
              <a:ea typeface="+mj-ea"/>
            </a:endParaRPr>
          </a:p>
        </p:txBody>
      </p:sp>
      <p:sp>
        <p:nvSpPr>
          <p:cNvPr id="5" name="Text Box 6"/>
          <p:cNvSpPr txBox="1">
            <a:spLocks noChangeArrowheads="1"/>
          </p:cNvSpPr>
          <p:nvPr/>
        </p:nvSpPr>
        <p:spPr bwMode="auto">
          <a:xfrm>
            <a:off x="888284" y="2389777"/>
            <a:ext cx="7689132" cy="1991141"/>
          </a:xfrm>
          <a:prstGeom prst="rect">
            <a:avLst/>
          </a:prstGeom>
        </p:spPr>
        <p:style>
          <a:lnRef idx="2">
            <a:schemeClr val="accent1"/>
          </a:lnRef>
          <a:fillRef idx="1">
            <a:schemeClr val="lt1"/>
          </a:fillRef>
          <a:effectRef idx="0">
            <a:schemeClr val="accent1"/>
          </a:effectRef>
          <a:fontRef idx="minor">
            <a:schemeClr val="dk1"/>
          </a:fontRef>
        </p:style>
        <p:txBody>
          <a:bodyPr lIns="67839" tIns="33920" rIns="67839" bIns="33920" anchor="ctr"/>
          <a:lstStyle/>
          <a:p>
            <a:pPr algn="just" defTabSz="678815">
              <a:lnSpc>
                <a:spcPct val="110000"/>
              </a:lnSpc>
              <a:spcBef>
                <a:spcPct val="20000"/>
              </a:spcBef>
              <a:buClr>
                <a:srgbClr val="003366"/>
              </a:buClr>
            </a:pPr>
            <a:r>
              <a:rPr lang="zh-CN" altLang="en-US" sz="2000" dirty="0">
                <a:solidFill>
                  <a:schemeClr val="tx2"/>
                </a:solidFill>
                <a:latin typeface="+mj-ea"/>
                <a:ea typeface="+mj-ea"/>
              </a:rPr>
              <a:t>在电力公司</a:t>
            </a:r>
            <a:r>
              <a:rPr lang="en-US" altLang="zh-CN" sz="2000" dirty="0">
                <a:solidFill>
                  <a:schemeClr val="tx2"/>
                </a:solidFill>
                <a:latin typeface="+mj-ea"/>
                <a:ea typeface="+mj-ea"/>
              </a:rPr>
              <a:t>A</a:t>
            </a:r>
            <a:r>
              <a:rPr lang="zh-CN" altLang="en-US" sz="2000" dirty="0">
                <a:solidFill>
                  <a:schemeClr val="tx2"/>
                </a:solidFill>
                <a:latin typeface="+mj-ea"/>
                <a:ea typeface="+mj-ea"/>
              </a:rPr>
              <a:t>的实际使用当中，“电力结算系统”出现了一些问题，</a:t>
            </a:r>
            <a:r>
              <a:rPr lang="en-US" altLang="zh-CN" sz="2000" dirty="0">
                <a:solidFill>
                  <a:schemeClr val="tx2"/>
                </a:solidFill>
                <a:latin typeface="+mj-ea"/>
                <a:ea typeface="+mj-ea"/>
              </a:rPr>
              <a:t>B</a:t>
            </a:r>
            <a:r>
              <a:rPr lang="zh-CN" altLang="en-US" sz="2000" dirty="0">
                <a:solidFill>
                  <a:schemeClr val="tx2"/>
                </a:solidFill>
                <a:latin typeface="+mj-ea"/>
                <a:ea typeface="+mj-ea"/>
              </a:rPr>
              <a:t>公司需要派人员进行维护。</a:t>
            </a:r>
            <a:endParaRPr lang="zh-CN" altLang="en-US" sz="2000" dirty="0">
              <a:solidFill>
                <a:schemeClr val="tx2"/>
              </a:solidFill>
              <a:latin typeface="+mj-ea"/>
              <a:ea typeface="+mj-ea"/>
            </a:endParaRPr>
          </a:p>
          <a:p>
            <a:pPr algn="just" defTabSz="678815">
              <a:lnSpc>
                <a:spcPct val="110000"/>
              </a:lnSpc>
              <a:spcBef>
                <a:spcPct val="20000"/>
              </a:spcBef>
              <a:buClr>
                <a:srgbClr val="003366"/>
              </a:buClr>
            </a:pPr>
            <a:r>
              <a:rPr lang="zh-CN" altLang="en-US" sz="2000" dirty="0">
                <a:solidFill>
                  <a:schemeClr val="tx2"/>
                </a:solidFill>
                <a:latin typeface="+mj-ea"/>
                <a:ea typeface="+mj-ea"/>
              </a:rPr>
              <a:t>此外，</a:t>
            </a:r>
            <a:r>
              <a:rPr lang="en-US" altLang="zh-CN" sz="2000" dirty="0">
                <a:solidFill>
                  <a:schemeClr val="tx2"/>
                </a:solidFill>
                <a:latin typeface="+mj-ea"/>
                <a:ea typeface="+mj-ea"/>
              </a:rPr>
              <a:t>A</a:t>
            </a:r>
            <a:r>
              <a:rPr lang="zh-CN" altLang="en-US" sz="2000" dirty="0">
                <a:solidFill>
                  <a:schemeClr val="tx2"/>
                </a:solidFill>
                <a:latin typeface="+mj-ea"/>
                <a:ea typeface="+mj-ea"/>
              </a:rPr>
              <a:t>公司对</a:t>
            </a:r>
            <a:r>
              <a:rPr lang="en-US" altLang="zh-CN" sz="2000" dirty="0">
                <a:solidFill>
                  <a:schemeClr val="tx2"/>
                </a:solidFill>
                <a:latin typeface="+mj-ea"/>
                <a:ea typeface="+mj-ea"/>
              </a:rPr>
              <a:t>B</a:t>
            </a:r>
            <a:r>
              <a:rPr lang="zh-CN" altLang="en-US" sz="2000" dirty="0">
                <a:solidFill>
                  <a:schemeClr val="tx2"/>
                </a:solidFill>
                <a:latin typeface="+mj-ea"/>
                <a:ea typeface="+mj-ea"/>
              </a:rPr>
              <a:t>公司所开发的系统比较满意，愿意继续让</a:t>
            </a:r>
            <a:r>
              <a:rPr lang="en-US" altLang="zh-CN" sz="2000" dirty="0">
                <a:solidFill>
                  <a:schemeClr val="tx2"/>
                </a:solidFill>
                <a:latin typeface="+mj-ea"/>
                <a:ea typeface="+mj-ea"/>
              </a:rPr>
              <a:t>B</a:t>
            </a:r>
            <a:r>
              <a:rPr lang="zh-CN" altLang="en-US" sz="2000" dirty="0">
                <a:solidFill>
                  <a:schemeClr val="tx2"/>
                </a:solidFill>
                <a:latin typeface="+mj-ea"/>
                <a:ea typeface="+mj-ea"/>
              </a:rPr>
              <a:t>公司对其进行其他方面功能的扩充，例如：分小区进行用电量和电费收益的统计分析等。</a:t>
            </a:r>
            <a:endParaRPr lang="zh-CN" altLang="en-US" sz="2000" dirty="0">
              <a:solidFill>
                <a:schemeClr val="tx2"/>
              </a:solidFill>
              <a:latin typeface="+mj-ea"/>
              <a:ea typeface="+mj-ea"/>
            </a:endParaRPr>
          </a:p>
        </p:txBody>
      </p:sp>
      <p:sp>
        <p:nvSpPr>
          <p:cNvPr id="3" name="标题 2"/>
          <p:cNvSpPr>
            <a:spLocks noGrp="1"/>
          </p:cNvSpPr>
          <p:nvPr>
            <p:ph type="title"/>
          </p:nvPr>
        </p:nvSpPr>
        <p:spPr/>
        <p:txBody>
          <a:bodyPr/>
          <a:lstStyle/>
          <a:p>
            <a:r>
              <a:rPr lang="zh-CN" altLang="en-US" kern="100" dirty="0">
                <a:latin typeface="+mn-ea"/>
                <a:cs typeface="Times New Roman" panose="02020603050405020304" pitchFamily="18" charset="0"/>
              </a:rPr>
              <a:t>案例分析</a:t>
            </a:r>
            <a:r>
              <a:rPr lang="en-US" altLang="zh-CN" kern="100" dirty="0">
                <a:latin typeface="+mn-ea"/>
                <a:cs typeface="Times New Roman" panose="02020603050405020304" pitchFamily="18" charset="0"/>
              </a:rPr>
              <a:t>——</a:t>
            </a:r>
            <a:r>
              <a:rPr lang="zh-CN" altLang="en-US" kern="100" dirty="0">
                <a:latin typeface="+mn-ea"/>
                <a:cs typeface="Times New Roman" panose="02020603050405020304" pitchFamily="18" charset="0"/>
              </a:rPr>
              <a:t>软件维护</a:t>
            </a:r>
            <a:r>
              <a:rPr lang="zh-CN" altLang="en-US" kern="100" dirty="0" smtClean="0">
                <a:latin typeface="+mn-ea"/>
                <a:cs typeface="Times New Roman" panose="02020603050405020304" pitchFamily="18" charset="0"/>
              </a:rPr>
              <a:t>阶段</a:t>
            </a:r>
            <a:endParaRPr lang="zh-CN" altLang="en-US" dirty="0"/>
          </a:p>
        </p:txBody>
      </p:sp>
      <p:sp>
        <p:nvSpPr>
          <p:cNvPr id="6" name="日期占位符 5"/>
          <p:cNvSpPr>
            <a:spLocks noGrp="1"/>
          </p:cNvSpPr>
          <p:nvPr>
            <p:ph type="dt" sz="half" idx="10"/>
          </p:nvPr>
        </p:nvSpPr>
        <p:spPr/>
        <p:txBody>
          <a:bodyPr/>
          <a:lstStyle/>
          <a:p>
            <a:fld id="{B4244327-F23A-46F2-9E94-8F4C7DBE9F4A}" type="datetime1">
              <a:rPr lang="zh-CN" altLang="en-US" smtClean="0"/>
            </a:fld>
            <a:endParaRPr lang="zh-CN" altLang="en-US"/>
          </a:p>
        </p:txBody>
      </p:sp>
      <p:sp>
        <p:nvSpPr>
          <p:cNvPr id="7" name="页脚占位符 6"/>
          <p:cNvSpPr>
            <a:spLocks noGrp="1"/>
          </p:cNvSpPr>
          <p:nvPr>
            <p:ph type="ftr" sz="quarter" idx="11"/>
          </p:nvPr>
        </p:nvSpPr>
        <p:spPr/>
        <p:txBody>
          <a:bodyPr/>
          <a:lstStyle/>
          <a:p>
            <a:r>
              <a:rPr lang="zh-CN" altLang="en-US" smtClean="0"/>
              <a:t>软件工程</a:t>
            </a:r>
            <a:endParaRPr lang="zh-CN" altLang="en-US"/>
          </a:p>
        </p:txBody>
      </p:sp>
      <p:sp>
        <p:nvSpPr>
          <p:cNvPr id="8" name="灯片编号占位符 7"/>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pan/>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3"/>
          <p:cNvSpPr>
            <a:spLocks noChangeAspect="1" noChangeArrowheads="1"/>
          </p:cNvSpPr>
          <p:nvPr/>
        </p:nvSpPr>
        <p:spPr bwMode="auto">
          <a:xfrm>
            <a:off x="1232206" y="927634"/>
            <a:ext cx="5886449" cy="3860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500">
              <a:solidFill>
                <a:schemeClr val="tx2"/>
              </a:solidFill>
              <a:latin typeface="+mj-ea"/>
              <a:ea typeface="+mj-ea"/>
            </a:endParaRPr>
          </a:p>
        </p:txBody>
      </p:sp>
      <p:sp>
        <p:nvSpPr>
          <p:cNvPr id="4" name="Line 14"/>
          <p:cNvSpPr>
            <a:spLocks noChangeShapeType="1"/>
          </p:cNvSpPr>
          <p:nvPr/>
        </p:nvSpPr>
        <p:spPr bwMode="auto">
          <a:xfrm>
            <a:off x="2291361" y="2983074"/>
            <a:ext cx="4656672" cy="0"/>
          </a:xfrm>
          <a:prstGeom prst="line">
            <a:avLst/>
          </a:prstGeom>
          <a:noFill/>
          <a:ln w="28575">
            <a:solidFill>
              <a:srgbClr val="0091EA"/>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FFFFFF"/>
                  </a:outerShdw>
                </a:effectLst>
              </a14:hiddenEffects>
            </a:ext>
          </a:extLst>
        </p:spPr>
        <p:txBody>
          <a:bodyPr anchor="ct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500">
              <a:solidFill>
                <a:schemeClr val="tx2"/>
              </a:solidFill>
              <a:latin typeface="+mj-ea"/>
              <a:ea typeface="+mj-ea"/>
            </a:endParaRPr>
          </a:p>
        </p:txBody>
      </p:sp>
      <p:sp>
        <p:nvSpPr>
          <p:cNvPr id="6" name="Line 16"/>
          <p:cNvSpPr>
            <a:spLocks noChangeShapeType="1"/>
          </p:cNvSpPr>
          <p:nvPr/>
        </p:nvSpPr>
        <p:spPr bwMode="auto">
          <a:xfrm>
            <a:off x="1445482" y="927634"/>
            <a:ext cx="5673173" cy="1047"/>
          </a:xfrm>
          <a:prstGeom prst="line">
            <a:avLst/>
          </a:prstGeom>
          <a:noFill/>
          <a:ln w="12700">
            <a:solidFill>
              <a:srgbClr val="0091EA"/>
            </a:solidFill>
            <a:round/>
            <a:headEnd type="none" w="sm" len="sm"/>
            <a:tailEnd type="none" w="sm" len="sm"/>
          </a:ln>
          <a:effectLst>
            <a:outerShdw dist="107763" dir="2700000" algn="ctr" rotWithShape="0">
              <a:srgbClr val="FFFFFF"/>
            </a:outerShdw>
          </a:effectLst>
          <a:extLst>
            <a:ext uri="{909E8E84-426E-40DD-AFC4-6F175D3DCCD1}">
              <a14:hiddenFill xmlns:a14="http://schemas.microsoft.com/office/drawing/2010/main">
                <a:noFill/>
              </a14:hiddenFill>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500">
              <a:solidFill>
                <a:schemeClr val="tx2"/>
              </a:solidFill>
              <a:latin typeface="+mj-ea"/>
              <a:ea typeface="+mj-ea"/>
            </a:endParaRPr>
          </a:p>
        </p:txBody>
      </p:sp>
      <p:sp>
        <p:nvSpPr>
          <p:cNvPr id="7" name="Line 17"/>
          <p:cNvSpPr>
            <a:spLocks noChangeShapeType="1"/>
          </p:cNvSpPr>
          <p:nvPr/>
        </p:nvSpPr>
        <p:spPr bwMode="auto">
          <a:xfrm>
            <a:off x="1362340" y="4637438"/>
            <a:ext cx="5756315" cy="1047"/>
          </a:xfrm>
          <a:prstGeom prst="line">
            <a:avLst/>
          </a:prstGeom>
          <a:noFill/>
          <a:ln w="12700">
            <a:solidFill>
              <a:srgbClr val="0091EA"/>
            </a:solidFill>
            <a:round/>
            <a:headEnd type="none" w="sm" len="sm"/>
            <a:tailEnd type="none" w="sm" len="sm"/>
          </a:ln>
          <a:effectLst>
            <a:outerShdw dist="107763" dir="2700000" algn="ctr" rotWithShape="0">
              <a:srgbClr val="FFFFFF"/>
            </a:outerShdw>
          </a:effectLst>
          <a:extLst>
            <a:ext uri="{909E8E84-426E-40DD-AFC4-6F175D3DCCD1}">
              <a14:hiddenFill xmlns:a14="http://schemas.microsoft.com/office/drawing/2010/main">
                <a:noFill/>
              </a14:hiddenFill>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500">
              <a:solidFill>
                <a:schemeClr val="tx2"/>
              </a:solidFill>
              <a:latin typeface="+mj-ea"/>
              <a:ea typeface="+mj-ea"/>
            </a:endParaRPr>
          </a:p>
        </p:txBody>
      </p:sp>
      <p:sp>
        <p:nvSpPr>
          <p:cNvPr id="8" name="Line 18"/>
          <p:cNvSpPr>
            <a:spLocks noChangeShapeType="1"/>
          </p:cNvSpPr>
          <p:nvPr/>
        </p:nvSpPr>
        <p:spPr bwMode="auto">
          <a:xfrm>
            <a:off x="1338483" y="2133870"/>
            <a:ext cx="1168325" cy="1047"/>
          </a:xfrm>
          <a:prstGeom prst="line">
            <a:avLst/>
          </a:prstGeom>
          <a:noFill/>
          <a:ln w="12700">
            <a:solidFill>
              <a:srgbClr val="0091EA"/>
            </a:solidFill>
            <a:round/>
            <a:headEnd type="none" w="sm" len="sm"/>
            <a:tailEnd type="none" w="sm" len="sm"/>
          </a:ln>
          <a:effectLst>
            <a:outerShdw dist="107763" dir="2700000" algn="ctr" rotWithShape="0">
              <a:srgbClr val="FFFFFF"/>
            </a:outerShdw>
          </a:effectLst>
          <a:extLst>
            <a:ext uri="{909E8E84-426E-40DD-AFC4-6F175D3DCCD1}">
              <a14:hiddenFill xmlns:a14="http://schemas.microsoft.com/office/drawing/2010/main">
                <a:noFill/>
              </a14:hiddenFill>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500">
              <a:solidFill>
                <a:schemeClr val="tx2"/>
              </a:solidFill>
              <a:latin typeface="+mj-ea"/>
              <a:ea typeface="+mj-ea"/>
            </a:endParaRPr>
          </a:p>
        </p:txBody>
      </p:sp>
      <p:sp>
        <p:nvSpPr>
          <p:cNvPr id="9" name="Line 19"/>
          <p:cNvSpPr>
            <a:spLocks noChangeShapeType="1"/>
          </p:cNvSpPr>
          <p:nvPr/>
        </p:nvSpPr>
        <p:spPr bwMode="auto">
          <a:xfrm>
            <a:off x="1362341" y="3577793"/>
            <a:ext cx="1114825" cy="1047"/>
          </a:xfrm>
          <a:prstGeom prst="line">
            <a:avLst/>
          </a:prstGeom>
          <a:noFill/>
          <a:ln w="12700">
            <a:solidFill>
              <a:srgbClr val="0091EA"/>
            </a:solidFill>
            <a:round/>
            <a:headEnd type="none" w="sm" len="sm"/>
            <a:tailEnd type="none" w="sm" len="sm"/>
          </a:ln>
          <a:effectLst>
            <a:outerShdw dist="107763" dir="2700000" algn="ctr" rotWithShape="0">
              <a:srgbClr val="FFFFFF"/>
            </a:outerShdw>
          </a:effectLst>
          <a:extLst>
            <a:ext uri="{909E8E84-426E-40DD-AFC4-6F175D3DCCD1}">
              <a14:hiddenFill xmlns:a14="http://schemas.microsoft.com/office/drawing/2010/main">
                <a:noFill/>
              </a14:hiddenFill>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500">
              <a:solidFill>
                <a:schemeClr val="tx2"/>
              </a:solidFill>
              <a:latin typeface="+mj-ea"/>
              <a:ea typeface="+mj-ea"/>
            </a:endParaRPr>
          </a:p>
        </p:txBody>
      </p:sp>
      <p:sp>
        <p:nvSpPr>
          <p:cNvPr id="10" name="Text Box 20"/>
          <p:cNvSpPr txBox="1">
            <a:spLocks noChangeArrowheads="1"/>
          </p:cNvSpPr>
          <p:nvPr/>
        </p:nvSpPr>
        <p:spPr bwMode="auto">
          <a:xfrm>
            <a:off x="1422347" y="2250097"/>
            <a:ext cx="441737" cy="121042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lIns="44577" tIns="22289" rIns="44577" bIns="22289" anchor="ct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r>
              <a:rPr lang="zh-CN" altLang="en-US" sz="1800" spc="225" dirty="0">
                <a:solidFill>
                  <a:schemeClr val="tx2"/>
                </a:solidFill>
                <a:latin typeface="+mj-ea"/>
                <a:ea typeface="+mj-ea"/>
              </a:rPr>
              <a:t>软件开发</a:t>
            </a:r>
            <a:endParaRPr lang="zh-CN" altLang="en-US" sz="1800" spc="225" dirty="0">
              <a:solidFill>
                <a:schemeClr val="tx2"/>
              </a:solidFill>
              <a:latin typeface="+mj-ea"/>
              <a:ea typeface="+mj-ea"/>
            </a:endParaRPr>
          </a:p>
        </p:txBody>
      </p:sp>
      <p:sp>
        <p:nvSpPr>
          <p:cNvPr id="11" name="Line 21"/>
          <p:cNvSpPr>
            <a:spLocks noChangeShapeType="1"/>
          </p:cNvSpPr>
          <p:nvPr/>
        </p:nvSpPr>
        <p:spPr bwMode="auto">
          <a:xfrm>
            <a:off x="2273287" y="2107693"/>
            <a:ext cx="723" cy="1470101"/>
          </a:xfrm>
          <a:prstGeom prst="line">
            <a:avLst/>
          </a:prstGeom>
          <a:noFill/>
          <a:ln w="57150">
            <a:solidFill>
              <a:srgbClr val="0091EA"/>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500">
              <a:solidFill>
                <a:schemeClr val="tx2"/>
              </a:solidFill>
              <a:latin typeface="+mj-ea"/>
              <a:ea typeface="+mj-ea"/>
            </a:endParaRPr>
          </a:p>
        </p:txBody>
      </p:sp>
      <p:sp>
        <p:nvSpPr>
          <p:cNvPr id="12" name="Line 22"/>
          <p:cNvSpPr>
            <a:spLocks noChangeShapeType="1"/>
          </p:cNvSpPr>
          <p:nvPr/>
        </p:nvSpPr>
        <p:spPr bwMode="auto">
          <a:xfrm>
            <a:off x="2255936" y="928681"/>
            <a:ext cx="17351" cy="1205189"/>
          </a:xfrm>
          <a:prstGeom prst="line">
            <a:avLst/>
          </a:prstGeom>
          <a:noFill/>
          <a:ln w="57150">
            <a:solidFill>
              <a:srgbClr val="0091EA"/>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500">
              <a:solidFill>
                <a:schemeClr val="tx2"/>
              </a:solidFill>
              <a:latin typeface="+mj-ea"/>
              <a:ea typeface="+mj-ea"/>
            </a:endParaRPr>
          </a:p>
        </p:txBody>
      </p:sp>
      <p:sp>
        <p:nvSpPr>
          <p:cNvPr id="13" name="Line 23"/>
          <p:cNvSpPr>
            <a:spLocks noChangeShapeType="1"/>
          </p:cNvSpPr>
          <p:nvPr/>
        </p:nvSpPr>
        <p:spPr bwMode="auto">
          <a:xfrm flipH="1">
            <a:off x="2255936" y="3577793"/>
            <a:ext cx="17351" cy="1059645"/>
          </a:xfrm>
          <a:prstGeom prst="line">
            <a:avLst/>
          </a:prstGeom>
          <a:noFill/>
          <a:ln w="57150">
            <a:solidFill>
              <a:srgbClr val="0091EA"/>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500">
              <a:solidFill>
                <a:schemeClr val="tx2"/>
              </a:solidFill>
              <a:latin typeface="+mj-ea"/>
              <a:ea typeface="+mj-ea"/>
            </a:endParaRPr>
          </a:p>
        </p:txBody>
      </p:sp>
      <p:sp>
        <p:nvSpPr>
          <p:cNvPr id="14" name="Text Box 24"/>
          <p:cNvSpPr txBox="1">
            <a:spLocks noChangeArrowheads="1"/>
          </p:cNvSpPr>
          <p:nvPr/>
        </p:nvSpPr>
        <p:spPr bwMode="auto">
          <a:xfrm>
            <a:off x="2717916" y="1035483"/>
            <a:ext cx="1808156" cy="8470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4577" tIns="22289" rIns="44577" bIns="22289"/>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pPr algn="just">
              <a:lnSpc>
                <a:spcPct val="112000"/>
              </a:lnSpc>
            </a:pPr>
            <a:r>
              <a:rPr lang="zh-CN" altLang="en-US" sz="1800" dirty="0">
                <a:solidFill>
                  <a:schemeClr val="tx2"/>
                </a:solidFill>
                <a:latin typeface="+mj-ea"/>
                <a:ea typeface="+mj-ea"/>
              </a:rPr>
              <a:t> </a:t>
            </a:r>
            <a:r>
              <a:rPr lang="en-US" altLang="zh-CN" sz="1800" dirty="0">
                <a:solidFill>
                  <a:schemeClr val="tx2"/>
                </a:solidFill>
                <a:latin typeface="+mj-ea"/>
                <a:ea typeface="+mj-ea"/>
              </a:rPr>
              <a:t>(1) </a:t>
            </a:r>
            <a:r>
              <a:rPr lang="zh-CN" altLang="en-US" sz="1800" dirty="0">
                <a:solidFill>
                  <a:schemeClr val="tx2"/>
                </a:solidFill>
                <a:latin typeface="+mj-ea"/>
                <a:ea typeface="+mj-ea"/>
              </a:rPr>
              <a:t>问题定义</a:t>
            </a:r>
            <a:endParaRPr lang="zh-CN" altLang="en-US" sz="1800" dirty="0">
              <a:solidFill>
                <a:schemeClr val="tx2"/>
              </a:solidFill>
              <a:latin typeface="+mj-ea"/>
              <a:ea typeface="+mj-ea"/>
            </a:endParaRPr>
          </a:p>
          <a:p>
            <a:pPr algn="just">
              <a:lnSpc>
                <a:spcPct val="112000"/>
              </a:lnSpc>
            </a:pPr>
            <a:r>
              <a:rPr lang="zh-CN" altLang="en-US" sz="1800" dirty="0">
                <a:solidFill>
                  <a:schemeClr val="tx2"/>
                </a:solidFill>
                <a:latin typeface="+mj-ea"/>
                <a:ea typeface="+mj-ea"/>
              </a:rPr>
              <a:t> </a:t>
            </a:r>
            <a:r>
              <a:rPr lang="en-US" altLang="zh-CN" sz="1800" dirty="0">
                <a:solidFill>
                  <a:schemeClr val="tx2"/>
                </a:solidFill>
                <a:latin typeface="+mj-ea"/>
                <a:ea typeface="+mj-ea"/>
              </a:rPr>
              <a:t>(2) </a:t>
            </a:r>
            <a:r>
              <a:rPr lang="zh-CN" altLang="en-US" sz="1800" dirty="0">
                <a:solidFill>
                  <a:schemeClr val="tx2"/>
                </a:solidFill>
                <a:latin typeface="+mj-ea"/>
                <a:ea typeface="+mj-ea"/>
              </a:rPr>
              <a:t>可行性研究</a:t>
            </a:r>
            <a:endParaRPr lang="zh-CN" altLang="en-US" sz="1800" dirty="0">
              <a:solidFill>
                <a:schemeClr val="tx2"/>
              </a:solidFill>
              <a:latin typeface="+mj-ea"/>
              <a:ea typeface="+mj-ea"/>
            </a:endParaRPr>
          </a:p>
        </p:txBody>
      </p:sp>
      <p:sp>
        <p:nvSpPr>
          <p:cNvPr id="15" name="Text Box 25"/>
          <p:cNvSpPr txBox="1">
            <a:spLocks noChangeArrowheads="1"/>
          </p:cNvSpPr>
          <p:nvPr/>
        </p:nvSpPr>
        <p:spPr bwMode="auto">
          <a:xfrm>
            <a:off x="2735267" y="2045916"/>
            <a:ext cx="2010589" cy="15863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4577" tIns="22289" rIns="44577" bIns="22289"/>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pPr algn="just">
              <a:lnSpc>
                <a:spcPct val="112000"/>
              </a:lnSpc>
            </a:pPr>
            <a:r>
              <a:rPr lang="en-US" altLang="zh-CN" sz="1800" dirty="0">
                <a:solidFill>
                  <a:schemeClr val="tx2"/>
                </a:solidFill>
                <a:latin typeface="+mj-ea"/>
                <a:ea typeface="+mj-ea"/>
              </a:rPr>
              <a:t>(3) </a:t>
            </a:r>
            <a:r>
              <a:rPr lang="zh-CN" altLang="en-US" sz="1800" dirty="0">
                <a:solidFill>
                  <a:schemeClr val="tx2"/>
                </a:solidFill>
                <a:latin typeface="+mj-ea"/>
                <a:ea typeface="+mj-ea"/>
              </a:rPr>
              <a:t>需求分析</a:t>
            </a:r>
            <a:endParaRPr lang="zh-CN" altLang="en-US" sz="1800" dirty="0">
              <a:solidFill>
                <a:schemeClr val="tx2"/>
              </a:solidFill>
              <a:latin typeface="+mj-ea"/>
              <a:ea typeface="+mj-ea"/>
            </a:endParaRPr>
          </a:p>
          <a:p>
            <a:pPr algn="just">
              <a:lnSpc>
                <a:spcPct val="112000"/>
              </a:lnSpc>
            </a:pPr>
            <a:r>
              <a:rPr lang="en-US" altLang="zh-CN" sz="1800" dirty="0">
                <a:solidFill>
                  <a:schemeClr val="tx2"/>
                </a:solidFill>
                <a:latin typeface="+mj-ea"/>
                <a:ea typeface="+mj-ea"/>
              </a:rPr>
              <a:t>(4) </a:t>
            </a:r>
            <a:r>
              <a:rPr lang="zh-CN" altLang="en-US" sz="1800" dirty="0">
                <a:solidFill>
                  <a:schemeClr val="tx2"/>
                </a:solidFill>
                <a:latin typeface="+mj-ea"/>
                <a:ea typeface="+mj-ea"/>
              </a:rPr>
              <a:t>总体设计 </a:t>
            </a:r>
            <a:endParaRPr lang="zh-CN" altLang="en-US" sz="1800" dirty="0">
              <a:solidFill>
                <a:schemeClr val="tx2"/>
              </a:solidFill>
              <a:latin typeface="+mj-ea"/>
              <a:ea typeface="+mj-ea"/>
            </a:endParaRPr>
          </a:p>
          <a:p>
            <a:pPr algn="just">
              <a:lnSpc>
                <a:spcPct val="112000"/>
              </a:lnSpc>
            </a:pPr>
            <a:r>
              <a:rPr lang="en-US" altLang="zh-CN" sz="1800" dirty="0">
                <a:solidFill>
                  <a:schemeClr val="tx2"/>
                </a:solidFill>
                <a:latin typeface="+mj-ea"/>
                <a:ea typeface="+mj-ea"/>
              </a:rPr>
              <a:t>(5) </a:t>
            </a:r>
            <a:r>
              <a:rPr lang="zh-CN" altLang="en-US" sz="1800" dirty="0">
                <a:solidFill>
                  <a:schemeClr val="tx2"/>
                </a:solidFill>
                <a:latin typeface="+mj-ea"/>
                <a:ea typeface="+mj-ea"/>
              </a:rPr>
              <a:t>详细设计</a:t>
            </a:r>
            <a:endParaRPr lang="en-US" altLang="zh-CN" sz="1800" dirty="0">
              <a:solidFill>
                <a:schemeClr val="tx2"/>
              </a:solidFill>
              <a:latin typeface="+mj-ea"/>
              <a:ea typeface="+mj-ea"/>
            </a:endParaRPr>
          </a:p>
          <a:p>
            <a:pPr algn="just">
              <a:lnSpc>
                <a:spcPct val="112000"/>
              </a:lnSpc>
            </a:pPr>
            <a:r>
              <a:rPr lang="en-US" altLang="zh-CN" sz="1800" dirty="0">
                <a:solidFill>
                  <a:schemeClr val="tx2"/>
                </a:solidFill>
                <a:latin typeface="+mj-ea"/>
                <a:ea typeface="+mj-ea"/>
              </a:rPr>
              <a:t>(6) </a:t>
            </a:r>
            <a:r>
              <a:rPr lang="zh-CN" altLang="en-US" sz="1800" dirty="0">
                <a:solidFill>
                  <a:schemeClr val="tx2"/>
                </a:solidFill>
                <a:latin typeface="+mj-ea"/>
                <a:ea typeface="+mj-ea"/>
              </a:rPr>
              <a:t>实现</a:t>
            </a:r>
            <a:endParaRPr lang="zh-CN" altLang="en-US" sz="1800" dirty="0">
              <a:solidFill>
                <a:schemeClr val="tx2"/>
              </a:solidFill>
              <a:latin typeface="+mj-ea"/>
              <a:ea typeface="+mj-ea"/>
            </a:endParaRPr>
          </a:p>
          <a:p>
            <a:pPr algn="just">
              <a:lnSpc>
                <a:spcPct val="112000"/>
              </a:lnSpc>
            </a:pPr>
            <a:r>
              <a:rPr lang="en-US" altLang="zh-CN" sz="1800" dirty="0">
                <a:solidFill>
                  <a:schemeClr val="tx2"/>
                </a:solidFill>
                <a:latin typeface="+mj-ea"/>
                <a:ea typeface="+mj-ea"/>
              </a:rPr>
              <a:t>(7) </a:t>
            </a:r>
            <a:r>
              <a:rPr lang="zh-CN" altLang="en-US" sz="1800" dirty="0">
                <a:solidFill>
                  <a:schemeClr val="tx2"/>
                </a:solidFill>
                <a:latin typeface="+mj-ea"/>
                <a:ea typeface="+mj-ea"/>
              </a:rPr>
              <a:t>测试</a:t>
            </a:r>
            <a:endParaRPr lang="zh-CN" altLang="en-US" sz="1800" dirty="0">
              <a:solidFill>
                <a:schemeClr val="tx2"/>
              </a:solidFill>
              <a:latin typeface="+mj-ea"/>
              <a:ea typeface="+mj-ea"/>
            </a:endParaRPr>
          </a:p>
        </p:txBody>
      </p:sp>
      <p:sp>
        <p:nvSpPr>
          <p:cNvPr id="16" name="Text Box 26"/>
          <p:cNvSpPr txBox="1">
            <a:spLocks noChangeArrowheads="1"/>
          </p:cNvSpPr>
          <p:nvPr/>
        </p:nvSpPr>
        <p:spPr bwMode="auto">
          <a:xfrm>
            <a:off x="2735267" y="3984060"/>
            <a:ext cx="2335927" cy="5685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4577" tIns="22289" rIns="44577" bIns="22289"/>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pPr algn="just"/>
            <a:r>
              <a:rPr lang="en-US" altLang="zh-CN" sz="1800" dirty="0">
                <a:solidFill>
                  <a:schemeClr val="tx2"/>
                </a:solidFill>
                <a:latin typeface="+mj-ea"/>
                <a:ea typeface="+mj-ea"/>
              </a:rPr>
              <a:t>(7) </a:t>
            </a:r>
            <a:r>
              <a:rPr lang="zh-CN" altLang="en-US" sz="1800" dirty="0">
                <a:solidFill>
                  <a:schemeClr val="tx2"/>
                </a:solidFill>
                <a:latin typeface="+mj-ea"/>
                <a:ea typeface="+mj-ea"/>
              </a:rPr>
              <a:t>运行和维护</a:t>
            </a:r>
            <a:endParaRPr lang="zh-CN" altLang="en-US" sz="1800" dirty="0">
              <a:solidFill>
                <a:schemeClr val="tx2"/>
              </a:solidFill>
              <a:latin typeface="+mj-ea"/>
              <a:ea typeface="+mj-ea"/>
            </a:endParaRPr>
          </a:p>
        </p:txBody>
      </p:sp>
      <p:grpSp>
        <p:nvGrpSpPr>
          <p:cNvPr id="24" name="组合 23"/>
          <p:cNvGrpSpPr/>
          <p:nvPr/>
        </p:nvGrpSpPr>
        <p:grpSpPr>
          <a:xfrm>
            <a:off x="5071194" y="2983075"/>
            <a:ext cx="2974313" cy="1654364"/>
            <a:chOff x="6959711" y="4266992"/>
            <a:chExt cx="3965751" cy="2205819"/>
          </a:xfrm>
        </p:grpSpPr>
        <p:sp>
          <p:nvSpPr>
            <p:cNvPr id="5" name="Line 15"/>
            <p:cNvSpPr>
              <a:spLocks noChangeShapeType="1"/>
            </p:cNvSpPr>
            <p:nvPr/>
          </p:nvSpPr>
          <p:spPr bwMode="auto">
            <a:xfrm>
              <a:off x="6959711" y="4266992"/>
              <a:ext cx="965" cy="2205819"/>
            </a:xfrm>
            <a:prstGeom prst="line">
              <a:avLst/>
            </a:prstGeom>
            <a:noFill/>
            <a:ln w="19050">
              <a:solidFill>
                <a:srgbClr val="0091EA"/>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FFFFFF"/>
                    </a:outerShdw>
                  </a:effectLst>
                </a14:hiddenEffects>
              </a:ext>
            </a:extLst>
          </p:spPr>
          <p:txBody>
            <a:bodyPr anchor="ct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500">
                <a:solidFill>
                  <a:schemeClr val="tx2"/>
                </a:solidFill>
                <a:latin typeface="+mj-ea"/>
                <a:ea typeface="+mj-ea"/>
              </a:endParaRPr>
            </a:p>
          </p:txBody>
        </p:sp>
        <p:sp>
          <p:nvSpPr>
            <p:cNvPr id="18" name="Text Box 28"/>
            <p:cNvSpPr txBox="1">
              <a:spLocks noChangeArrowheads="1"/>
            </p:cNvSpPr>
            <p:nvPr/>
          </p:nvSpPr>
          <p:spPr bwMode="auto">
            <a:xfrm>
              <a:off x="7449406" y="4864496"/>
              <a:ext cx="3476056" cy="133049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4577" tIns="22289" rIns="44577" bIns="22289"/>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pPr algn="just"/>
              <a:r>
                <a:rPr lang="zh-CN" altLang="en-US" sz="1800" dirty="0">
                  <a:solidFill>
                    <a:schemeClr val="tx2"/>
                  </a:solidFill>
                  <a:latin typeface="+mj-ea"/>
                  <a:ea typeface="+mj-ea"/>
                </a:rPr>
                <a:t>下游</a:t>
              </a:r>
              <a:endParaRPr lang="zh-CN" altLang="en-US" sz="1800" dirty="0">
                <a:solidFill>
                  <a:schemeClr val="tx2"/>
                </a:solidFill>
                <a:latin typeface="+mj-ea"/>
                <a:ea typeface="+mj-ea"/>
              </a:endParaRPr>
            </a:p>
            <a:p>
              <a:pPr algn="just"/>
              <a:r>
                <a:rPr lang="en-US" altLang="zh-CN" sz="1800" dirty="0">
                  <a:solidFill>
                    <a:schemeClr val="tx2"/>
                  </a:solidFill>
                  <a:latin typeface="+mj-ea"/>
                  <a:ea typeface="+mj-ea"/>
                </a:rPr>
                <a:t>(</a:t>
              </a:r>
              <a:r>
                <a:rPr lang="zh-CN" altLang="en-US" sz="1800" dirty="0">
                  <a:solidFill>
                    <a:schemeClr val="tx2"/>
                  </a:solidFill>
                  <a:latin typeface="+mj-ea"/>
                  <a:ea typeface="+mj-ea"/>
                </a:rPr>
                <a:t>程序员和测试员的任务</a:t>
              </a:r>
              <a:r>
                <a:rPr lang="en-US" altLang="zh-CN" sz="1800" dirty="0">
                  <a:solidFill>
                    <a:schemeClr val="tx2"/>
                  </a:solidFill>
                  <a:latin typeface="+mj-ea"/>
                  <a:ea typeface="+mj-ea"/>
                </a:rPr>
                <a:t>)</a:t>
              </a:r>
              <a:endParaRPr lang="en-US" altLang="zh-CN" sz="1800" dirty="0">
                <a:solidFill>
                  <a:schemeClr val="tx2"/>
                </a:solidFill>
                <a:latin typeface="+mj-ea"/>
                <a:ea typeface="+mj-ea"/>
              </a:endParaRPr>
            </a:p>
          </p:txBody>
        </p:sp>
      </p:grpSp>
      <p:sp>
        <p:nvSpPr>
          <p:cNvPr id="19" name="Text Box 29"/>
          <p:cNvSpPr txBox="1">
            <a:spLocks noChangeArrowheads="1"/>
          </p:cNvSpPr>
          <p:nvPr/>
        </p:nvSpPr>
        <p:spPr bwMode="auto">
          <a:xfrm>
            <a:off x="1447651" y="970564"/>
            <a:ext cx="430892" cy="116330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lIns="44577" tIns="22289" rIns="44577" bIns="22289" anchor="ct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r>
              <a:rPr lang="zh-CN" altLang="en-US" sz="1800" spc="225" dirty="0">
                <a:solidFill>
                  <a:schemeClr val="tx2"/>
                </a:solidFill>
                <a:latin typeface="+mj-ea"/>
                <a:ea typeface="+mj-ea"/>
              </a:rPr>
              <a:t>软件定义</a:t>
            </a:r>
            <a:endParaRPr lang="zh-CN" altLang="en-US" sz="1800" spc="225" dirty="0">
              <a:solidFill>
                <a:schemeClr val="tx2"/>
              </a:solidFill>
              <a:latin typeface="+mj-ea"/>
              <a:ea typeface="+mj-ea"/>
            </a:endParaRPr>
          </a:p>
        </p:txBody>
      </p:sp>
      <p:sp>
        <p:nvSpPr>
          <p:cNvPr id="20" name="Text Box 30"/>
          <p:cNvSpPr txBox="1">
            <a:spLocks noChangeArrowheads="1"/>
          </p:cNvSpPr>
          <p:nvPr/>
        </p:nvSpPr>
        <p:spPr bwMode="auto">
          <a:xfrm>
            <a:off x="1436806" y="3577794"/>
            <a:ext cx="441737" cy="121042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lIns="44577" tIns="22289" rIns="44577" bIns="22289" anchor="ct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r>
              <a:rPr lang="zh-CN" altLang="en-US" sz="1800" spc="225" dirty="0">
                <a:solidFill>
                  <a:schemeClr val="tx2"/>
                </a:solidFill>
                <a:latin typeface="+mj-ea"/>
                <a:ea typeface="+mj-ea"/>
              </a:rPr>
              <a:t>运行维护</a:t>
            </a:r>
            <a:endParaRPr lang="zh-CN" altLang="en-US" sz="1800" spc="225" dirty="0">
              <a:solidFill>
                <a:schemeClr val="tx2"/>
              </a:solidFill>
              <a:latin typeface="+mj-ea"/>
              <a:ea typeface="+mj-ea"/>
            </a:endParaRPr>
          </a:p>
        </p:txBody>
      </p:sp>
      <p:grpSp>
        <p:nvGrpSpPr>
          <p:cNvPr id="23" name="组合 22"/>
          <p:cNvGrpSpPr/>
          <p:nvPr/>
        </p:nvGrpSpPr>
        <p:grpSpPr>
          <a:xfrm>
            <a:off x="5071193" y="928681"/>
            <a:ext cx="2879604" cy="2034476"/>
            <a:chOff x="6959711" y="1527801"/>
            <a:chExt cx="3839472" cy="2712635"/>
          </a:xfrm>
        </p:grpSpPr>
        <p:sp>
          <p:nvSpPr>
            <p:cNvPr id="17" name="Text Box 27"/>
            <p:cNvSpPr txBox="1">
              <a:spLocks noChangeArrowheads="1"/>
            </p:cNvSpPr>
            <p:nvPr/>
          </p:nvSpPr>
          <p:spPr bwMode="auto">
            <a:xfrm>
              <a:off x="7394460" y="2383614"/>
              <a:ext cx="3404723" cy="135701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4577" tIns="22289" rIns="44577" bIns="22289"/>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pPr algn="just"/>
              <a:r>
                <a:rPr lang="zh-CN" altLang="en-US" sz="1800" dirty="0">
                  <a:solidFill>
                    <a:schemeClr val="tx2"/>
                  </a:solidFill>
                  <a:latin typeface="+mj-ea"/>
                  <a:ea typeface="+mj-ea"/>
                </a:rPr>
                <a:t>上游 </a:t>
              </a:r>
              <a:endParaRPr lang="zh-CN" altLang="en-US" sz="1800" dirty="0">
                <a:solidFill>
                  <a:schemeClr val="tx2"/>
                </a:solidFill>
                <a:latin typeface="+mj-ea"/>
                <a:ea typeface="+mj-ea"/>
              </a:endParaRPr>
            </a:p>
            <a:p>
              <a:pPr algn="just"/>
              <a:r>
                <a:rPr lang="en-US" altLang="zh-CN" sz="1800" dirty="0">
                  <a:solidFill>
                    <a:schemeClr val="tx2"/>
                  </a:solidFill>
                  <a:latin typeface="+mj-ea"/>
                  <a:ea typeface="+mj-ea"/>
                </a:rPr>
                <a:t>(</a:t>
              </a:r>
              <a:r>
                <a:rPr lang="zh-CN" altLang="en-US" sz="1800" dirty="0">
                  <a:solidFill>
                    <a:schemeClr val="tx2"/>
                  </a:solidFill>
                  <a:latin typeface="+mj-ea"/>
                  <a:ea typeface="+mj-ea"/>
                </a:rPr>
                <a:t>分析师和设计师的任务</a:t>
              </a:r>
              <a:r>
                <a:rPr lang="en-US" altLang="zh-CN" sz="1800" dirty="0">
                  <a:solidFill>
                    <a:schemeClr val="tx2"/>
                  </a:solidFill>
                  <a:latin typeface="+mj-ea"/>
                  <a:ea typeface="+mj-ea"/>
                </a:rPr>
                <a:t>)</a:t>
              </a:r>
              <a:endParaRPr lang="en-US" altLang="zh-CN" sz="1800" dirty="0">
                <a:solidFill>
                  <a:schemeClr val="tx2"/>
                </a:solidFill>
                <a:latin typeface="+mj-ea"/>
                <a:ea typeface="+mj-ea"/>
              </a:endParaRPr>
            </a:p>
          </p:txBody>
        </p:sp>
        <p:sp>
          <p:nvSpPr>
            <p:cNvPr id="21" name="Line 31"/>
            <p:cNvSpPr>
              <a:spLocks noChangeShapeType="1"/>
            </p:cNvSpPr>
            <p:nvPr/>
          </p:nvSpPr>
          <p:spPr bwMode="auto">
            <a:xfrm flipH="1">
              <a:off x="6959711" y="1527801"/>
              <a:ext cx="965" cy="2712635"/>
            </a:xfrm>
            <a:prstGeom prst="line">
              <a:avLst/>
            </a:prstGeom>
            <a:noFill/>
            <a:ln w="19050">
              <a:solidFill>
                <a:srgbClr val="0091EA"/>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FFFFFF"/>
                    </a:outerShdw>
                  </a:effectLst>
                </a14:hiddenEffects>
              </a:ext>
            </a:extLst>
          </p:spPr>
          <p:txBody>
            <a:bodyPr anchor="ctr"/>
            <a:lstStyle>
              <a:defPPr>
                <a:defRPr lang="zh-CN"/>
              </a:defPPr>
              <a:lvl1pPr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400" kern="1200">
                  <a:solidFill>
                    <a:schemeClr val="tx1"/>
                  </a:solidFill>
                  <a:latin typeface="Arial" panose="020B0604020202020204" pitchFamily="34" charset="0"/>
                  <a:ea typeface="宋体" panose="02010600030101010101" pitchFamily="2" charset="-122"/>
                  <a:cs typeface="+mn-cs"/>
                </a:defRPr>
              </a:lvl9pPr>
            </a:lstStyle>
            <a:p>
              <a:endParaRPr lang="zh-CN" altLang="en-US" sz="1500">
                <a:solidFill>
                  <a:schemeClr val="tx2"/>
                </a:solidFill>
                <a:latin typeface="+mj-ea"/>
                <a:ea typeface="+mj-ea"/>
              </a:endParaRPr>
            </a:p>
          </p:txBody>
        </p:sp>
      </p:grpSp>
      <p:sp>
        <p:nvSpPr>
          <p:cNvPr id="2" name="标题 1"/>
          <p:cNvSpPr>
            <a:spLocks noGrp="1"/>
          </p:cNvSpPr>
          <p:nvPr>
            <p:ph type="title"/>
          </p:nvPr>
        </p:nvSpPr>
        <p:spPr/>
        <p:txBody>
          <a:bodyPr/>
          <a:lstStyle/>
          <a:p>
            <a:r>
              <a:rPr lang="zh-CN" altLang="en-US" kern="100" dirty="0">
                <a:latin typeface="+mn-ea"/>
                <a:cs typeface="Times New Roman" panose="02020603050405020304" pitchFamily="18" charset="0"/>
              </a:rPr>
              <a:t>软件生命周期</a:t>
            </a:r>
            <a:r>
              <a:rPr lang="zh-CN" altLang="en-US" kern="100" dirty="0" smtClean="0">
                <a:latin typeface="+mn-ea"/>
                <a:cs typeface="Times New Roman" panose="02020603050405020304" pitchFamily="18" charset="0"/>
              </a:rPr>
              <a:t>总结</a:t>
            </a:r>
            <a:endParaRPr lang="zh-CN" altLang="en-US" dirty="0"/>
          </a:p>
        </p:txBody>
      </p:sp>
      <p:sp>
        <p:nvSpPr>
          <p:cNvPr id="25" name="日期占位符 24"/>
          <p:cNvSpPr>
            <a:spLocks noGrp="1"/>
          </p:cNvSpPr>
          <p:nvPr>
            <p:ph type="dt" sz="half" idx="10"/>
          </p:nvPr>
        </p:nvSpPr>
        <p:spPr/>
        <p:txBody>
          <a:bodyPr/>
          <a:lstStyle/>
          <a:p>
            <a:fld id="{403AFC35-BCD9-47EB-97CC-26ED02A3ECFF}" type="datetime1">
              <a:rPr lang="zh-CN" altLang="en-US" smtClean="0"/>
            </a:fld>
            <a:endParaRPr lang="zh-CN" altLang="en-US"/>
          </a:p>
        </p:txBody>
      </p:sp>
      <p:sp>
        <p:nvSpPr>
          <p:cNvPr id="26" name="页脚占位符 25"/>
          <p:cNvSpPr>
            <a:spLocks noGrp="1"/>
          </p:cNvSpPr>
          <p:nvPr>
            <p:ph type="ftr" sz="quarter" idx="11"/>
          </p:nvPr>
        </p:nvSpPr>
        <p:spPr/>
        <p:txBody>
          <a:bodyPr/>
          <a:lstStyle/>
          <a:p>
            <a:r>
              <a:rPr lang="zh-CN" altLang="en-US" smtClean="0"/>
              <a:t>软件工程</a:t>
            </a:r>
            <a:endParaRPr lang="zh-CN" altLang="en-US"/>
          </a:p>
        </p:txBody>
      </p:sp>
      <p:sp>
        <p:nvSpPr>
          <p:cNvPr id="27" name="灯片编号占位符 26"/>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pan/>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6" presetClass="entr" presetSubtype="42"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arn(outHorizontal)">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42"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arn(outHorizontal)">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4" grpId="0" bldLvl="0" animBg="1"/>
      <p:bldP spid="15" grpId="0" bldLvl="0" animBg="1"/>
      <p:bldP spid="16"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p:nvPr/>
        </p:nvSpPr>
        <p:spPr>
          <a:xfrm>
            <a:off x="638479" y="833522"/>
            <a:ext cx="8201025" cy="40147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900"/>
              </a:spcBef>
            </a:pPr>
            <a:r>
              <a:rPr lang="zh-CN" altLang="en-US" sz="2400" dirty="0">
                <a:solidFill>
                  <a:schemeClr val="tx2"/>
                </a:solidFill>
                <a:latin typeface="+mj-ea"/>
                <a:ea typeface="+mj-ea"/>
              </a:rPr>
              <a:t>软件生命周期中的哪个阶段可以实现以下任务？</a:t>
            </a:r>
            <a:endParaRPr lang="en-US" altLang="zh-CN" sz="2400" dirty="0">
              <a:solidFill>
                <a:schemeClr val="tx2"/>
              </a:solidFill>
              <a:latin typeface="+mj-ea"/>
              <a:ea typeface="+mj-ea"/>
            </a:endParaRPr>
          </a:p>
          <a:p>
            <a:pPr>
              <a:lnSpc>
                <a:spcPct val="100000"/>
              </a:lnSpc>
              <a:spcBef>
                <a:spcPts val="900"/>
              </a:spcBef>
              <a:buClr>
                <a:schemeClr val="accent6"/>
              </a:buClr>
              <a:buFont typeface="宋体" panose="02010600030101010101" pitchFamily="2" charset="-122"/>
              <a:buChar char="→"/>
            </a:pPr>
            <a:r>
              <a:rPr lang="zh-CN" altLang="en-US" sz="2000" dirty="0">
                <a:solidFill>
                  <a:schemeClr val="tx2"/>
                </a:solidFill>
                <a:latin typeface="+mj-ea"/>
                <a:ea typeface="+mj-ea"/>
              </a:rPr>
              <a:t>分析员正在为学生入学联系系统准备初步的进度表和预算，该系统最近才由指导委员会通过。</a:t>
            </a:r>
            <a:endParaRPr lang="en-US" altLang="zh-CN" sz="2000" dirty="0">
              <a:solidFill>
                <a:schemeClr val="tx2"/>
              </a:solidFill>
              <a:latin typeface="+mj-ea"/>
              <a:ea typeface="+mj-ea"/>
            </a:endParaRPr>
          </a:p>
          <a:p>
            <a:pPr>
              <a:lnSpc>
                <a:spcPct val="100000"/>
              </a:lnSpc>
              <a:spcBef>
                <a:spcPts val="900"/>
              </a:spcBef>
              <a:buClr>
                <a:schemeClr val="accent6"/>
              </a:buClr>
              <a:buFont typeface="宋体" panose="02010600030101010101" pitchFamily="2" charset="-122"/>
              <a:buChar char="→"/>
            </a:pPr>
            <a:r>
              <a:rPr lang="zh-CN" altLang="en-US" sz="2000" dirty="0">
                <a:solidFill>
                  <a:schemeClr val="tx2"/>
                </a:solidFill>
                <a:latin typeface="+mj-ea"/>
                <a:ea typeface="+mj-ea"/>
              </a:rPr>
              <a:t>分析员演示一个用于预订公司车辆的</a:t>
            </a:r>
            <a:r>
              <a:rPr lang="en-US" altLang="zh-CN" sz="2000" dirty="0">
                <a:solidFill>
                  <a:schemeClr val="tx2"/>
                </a:solidFill>
                <a:latin typeface="+mj-ea"/>
                <a:ea typeface="+mj-ea"/>
              </a:rPr>
              <a:t>Windows</a:t>
            </a:r>
            <a:r>
              <a:rPr lang="zh-CN" altLang="en-US" sz="2000" dirty="0">
                <a:solidFill>
                  <a:schemeClr val="tx2"/>
                </a:solidFill>
                <a:latin typeface="+mj-ea"/>
                <a:ea typeface="+mj-ea"/>
              </a:rPr>
              <a:t>用户界面原型。</a:t>
            </a:r>
            <a:endParaRPr lang="en-US" altLang="zh-CN" sz="2000" dirty="0">
              <a:solidFill>
                <a:schemeClr val="tx2"/>
              </a:solidFill>
              <a:latin typeface="+mj-ea"/>
              <a:ea typeface="+mj-ea"/>
            </a:endParaRPr>
          </a:p>
          <a:p>
            <a:pPr>
              <a:lnSpc>
                <a:spcPct val="100000"/>
              </a:lnSpc>
              <a:spcBef>
                <a:spcPts val="900"/>
              </a:spcBef>
              <a:buClr>
                <a:schemeClr val="accent6"/>
              </a:buClr>
              <a:buFont typeface="宋体" panose="02010600030101010101" pitchFamily="2" charset="-122"/>
              <a:buChar char="→"/>
            </a:pPr>
            <a:r>
              <a:rPr lang="zh-CN" altLang="en-US" sz="2000" dirty="0">
                <a:solidFill>
                  <a:schemeClr val="tx2"/>
                </a:solidFill>
                <a:latin typeface="+mj-ea"/>
                <a:ea typeface="+mj-ea"/>
              </a:rPr>
              <a:t>分析员观察订单输入职员的工作，以确定客户的订单是如何处理的。</a:t>
            </a:r>
            <a:endParaRPr lang="en-US" altLang="zh-CN" sz="2000" dirty="0">
              <a:solidFill>
                <a:schemeClr val="tx2"/>
              </a:solidFill>
              <a:latin typeface="+mj-ea"/>
              <a:ea typeface="+mj-ea"/>
            </a:endParaRPr>
          </a:p>
          <a:p>
            <a:pPr>
              <a:lnSpc>
                <a:spcPct val="100000"/>
              </a:lnSpc>
              <a:spcBef>
                <a:spcPts val="900"/>
              </a:spcBef>
              <a:buClr>
                <a:schemeClr val="accent6"/>
              </a:buClr>
              <a:buFont typeface="宋体" panose="02010600030101010101" pitchFamily="2" charset="-122"/>
              <a:buChar char="→"/>
            </a:pPr>
            <a:r>
              <a:rPr lang="zh-CN" altLang="en-US" sz="2000" dirty="0">
                <a:solidFill>
                  <a:schemeClr val="tx2"/>
                </a:solidFill>
                <a:latin typeface="+mj-ea"/>
                <a:ea typeface="+mj-ea"/>
              </a:rPr>
              <a:t>分析员回顾公司的组织结构图，确定由哪些人参与认可工资单和批准病假。</a:t>
            </a:r>
            <a:endParaRPr lang="en-US" altLang="zh-CN" sz="2000" dirty="0">
              <a:solidFill>
                <a:schemeClr val="tx2"/>
              </a:solidFill>
              <a:latin typeface="+mj-ea"/>
              <a:ea typeface="+mj-ea"/>
            </a:endParaRPr>
          </a:p>
          <a:p>
            <a:pPr>
              <a:lnSpc>
                <a:spcPct val="100000"/>
              </a:lnSpc>
              <a:spcBef>
                <a:spcPts val="900"/>
              </a:spcBef>
              <a:buClr>
                <a:schemeClr val="accent6"/>
              </a:buClr>
              <a:buFont typeface="宋体" panose="02010600030101010101" pitchFamily="2" charset="-122"/>
              <a:buChar char="→"/>
            </a:pPr>
            <a:r>
              <a:rPr lang="zh-CN" altLang="en-US" sz="2000" dirty="0">
                <a:solidFill>
                  <a:schemeClr val="tx2"/>
                </a:solidFill>
                <a:latin typeface="+mj-ea"/>
                <a:ea typeface="+mj-ea"/>
              </a:rPr>
              <a:t>分析员指定支持生产进度的数据库结构。</a:t>
            </a:r>
            <a:endParaRPr lang="en-US" altLang="zh-CN" sz="2000" dirty="0">
              <a:solidFill>
                <a:schemeClr val="tx2"/>
              </a:solidFill>
              <a:latin typeface="+mj-ea"/>
              <a:ea typeface="+mj-ea"/>
            </a:endParaRPr>
          </a:p>
          <a:p>
            <a:pPr>
              <a:lnSpc>
                <a:spcPct val="100000"/>
              </a:lnSpc>
              <a:spcBef>
                <a:spcPts val="900"/>
              </a:spcBef>
              <a:buClr>
                <a:schemeClr val="accent6"/>
              </a:buClr>
              <a:buFont typeface="宋体" panose="02010600030101010101" pitchFamily="2" charset="-122"/>
              <a:buChar char="→"/>
            </a:pPr>
            <a:r>
              <a:rPr lang="zh-CN" altLang="en-US" sz="2000" dirty="0">
                <a:solidFill>
                  <a:schemeClr val="tx2"/>
                </a:solidFill>
                <a:latin typeface="+mj-ea"/>
                <a:ea typeface="+mj-ea"/>
              </a:rPr>
              <a:t>分析员正在比较两个软件包的优点和缺点，这两个软件包都可以实现设备维护和翻修的管理需求。</a:t>
            </a:r>
            <a:endParaRPr lang="en-US" altLang="zh-CN" sz="2000" dirty="0">
              <a:solidFill>
                <a:schemeClr val="tx2"/>
              </a:solidFill>
              <a:latin typeface="+mj-ea"/>
              <a:ea typeface="+mj-ea"/>
            </a:endParaRPr>
          </a:p>
        </p:txBody>
      </p:sp>
      <p:sp>
        <p:nvSpPr>
          <p:cNvPr id="5" name="TextBox 1"/>
          <p:cNvSpPr txBox="1"/>
          <p:nvPr/>
        </p:nvSpPr>
        <p:spPr>
          <a:xfrm>
            <a:off x="3982823" y="1649452"/>
            <a:ext cx="1346844" cy="369332"/>
          </a:xfrm>
          <a:prstGeom prst="rect">
            <a:avLst/>
          </a:prstGeom>
          <a:noFill/>
        </p:spPr>
        <p:txBody>
          <a:bodyPr wrap="none" rtlCol="0">
            <a:spAutoFit/>
          </a:bodyPr>
          <a:lstStyle/>
          <a:p>
            <a:r>
              <a:rPr lang="zh-CN" altLang="en-US" b="1" dirty="0">
                <a:solidFill>
                  <a:srgbClr val="CA0098"/>
                </a:solidFill>
                <a:latin typeface="+mj-ea"/>
                <a:ea typeface="+mj-ea"/>
              </a:rPr>
              <a:t>可行性分析</a:t>
            </a:r>
            <a:endParaRPr lang="zh-CN" altLang="en-US" b="1" dirty="0">
              <a:solidFill>
                <a:srgbClr val="CA0098"/>
              </a:solidFill>
              <a:latin typeface="+mj-ea"/>
              <a:ea typeface="+mj-ea"/>
            </a:endParaRPr>
          </a:p>
        </p:txBody>
      </p:sp>
      <p:sp>
        <p:nvSpPr>
          <p:cNvPr id="6" name="TextBox 4"/>
          <p:cNvSpPr txBox="1"/>
          <p:nvPr/>
        </p:nvSpPr>
        <p:spPr>
          <a:xfrm>
            <a:off x="8189967" y="2118242"/>
            <a:ext cx="649537" cy="369332"/>
          </a:xfrm>
          <a:prstGeom prst="rect">
            <a:avLst/>
          </a:prstGeom>
          <a:noFill/>
        </p:spPr>
        <p:txBody>
          <a:bodyPr wrap="none" rtlCol="0">
            <a:spAutoFit/>
          </a:bodyPr>
          <a:lstStyle/>
          <a:p>
            <a:r>
              <a:rPr lang="zh-CN" altLang="en-US" b="1" dirty="0">
                <a:solidFill>
                  <a:srgbClr val="CA0098"/>
                </a:solidFill>
                <a:latin typeface="+mj-ea"/>
                <a:ea typeface="+mj-ea"/>
              </a:rPr>
              <a:t>需求</a:t>
            </a:r>
            <a:endParaRPr lang="zh-CN" altLang="en-US" b="1" dirty="0">
              <a:solidFill>
                <a:srgbClr val="CA0098"/>
              </a:solidFill>
              <a:latin typeface="+mj-ea"/>
              <a:ea typeface="+mj-ea"/>
            </a:endParaRPr>
          </a:p>
        </p:txBody>
      </p:sp>
      <p:sp>
        <p:nvSpPr>
          <p:cNvPr id="7" name="TextBox 5"/>
          <p:cNvSpPr txBox="1"/>
          <p:nvPr/>
        </p:nvSpPr>
        <p:spPr>
          <a:xfrm>
            <a:off x="8543836" y="2528734"/>
            <a:ext cx="649537" cy="369332"/>
          </a:xfrm>
          <a:prstGeom prst="rect">
            <a:avLst/>
          </a:prstGeom>
          <a:noFill/>
        </p:spPr>
        <p:txBody>
          <a:bodyPr wrap="none" rtlCol="0">
            <a:spAutoFit/>
          </a:bodyPr>
          <a:lstStyle/>
          <a:p>
            <a:r>
              <a:rPr lang="zh-CN" altLang="en-US" b="1" dirty="0">
                <a:solidFill>
                  <a:srgbClr val="CA0098"/>
                </a:solidFill>
                <a:latin typeface="+mj-ea"/>
                <a:ea typeface="+mj-ea"/>
              </a:rPr>
              <a:t>需求</a:t>
            </a:r>
            <a:endParaRPr lang="zh-CN" altLang="en-US" b="1" dirty="0">
              <a:solidFill>
                <a:srgbClr val="CA0098"/>
              </a:solidFill>
              <a:latin typeface="+mj-ea"/>
              <a:ea typeface="+mj-ea"/>
            </a:endParaRPr>
          </a:p>
        </p:txBody>
      </p:sp>
      <p:sp>
        <p:nvSpPr>
          <p:cNvPr id="8" name="TextBox 6"/>
          <p:cNvSpPr txBox="1"/>
          <p:nvPr/>
        </p:nvSpPr>
        <p:spPr>
          <a:xfrm>
            <a:off x="1948804" y="3213953"/>
            <a:ext cx="649537" cy="369332"/>
          </a:xfrm>
          <a:prstGeom prst="rect">
            <a:avLst/>
          </a:prstGeom>
          <a:noFill/>
        </p:spPr>
        <p:txBody>
          <a:bodyPr wrap="none" rtlCol="0">
            <a:spAutoFit/>
          </a:bodyPr>
          <a:lstStyle/>
          <a:p>
            <a:r>
              <a:rPr lang="zh-CN" altLang="en-US" b="1" dirty="0">
                <a:solidFill>
                  <a:srgbClr val="CA0098"/>
                </a:solidFill>
                <a:latin typeface="+mj-ea"/>
                <a:ea typeface="+mj-ea"/>
              </a:rPr>
              <a:t>需求</a:t>
            </a:r>
            <a:endParaRPr lang="zh-CN" altLang="en-US" b="1" dirty="0">
              <a:solidFill>
                <a:srgbClr val="CA0098"/>
              </a:solidFill>
              <a:latin typeface="+mj-ea"/>
              <a:ea typeface="+mj-ea"/>
            </a:endParaRPr>
          </a:p>
        </p:txBody>
      </p:sp>
      <p:sp>
        <p:nvSpPr>
          <p:cNvPr id="9" name="TextBox 7"/>
          <p:cNvSpPr txBox="1"/>
          <p:nvPr/>
        </p:nvSpPr>
        <p:spPr>
          <a:xfrm>
            <a:off x="5649707" y="3583285"/>
            <a:ext cx="649537" cy="369332"/>
          </a:xfrm>
          <a:prstGeom prst="rect">
            <a:avLst/>
          </a:prstGeom>
          <a:noFill/>
        </p:spPr>
        <p:txBody>
          <a:bodyPr wrap="none" rtlCol="0">
            <a:spAutoFit/>
          </a:bodyPr>
          <a:lstStyle/>
          <a:p>
            <a:r>
              <a:rPr lang="zh-CN" altLang="en-US" b="1" dirty="0">
                <a:solidFill>
                  <a:srgbClr val="CA0098"/>
                </a:solidFill>
                <a:latin typeface="+mj-ea"/>
                <a:ea typeface="+mj-ea"/>
              </a:rPr>
              <a:t>设计</a:t>
            </a:r>
            <a:endParaRPr lang="zh-CN" altLang="en-US" b="1" dirty="0">
              <a:solidFill>
                <a:srgbClr val="CA0098"/>
              </a:solidFill>
              <a:latin typeface="+mj-ea"/>
              <a:ea typeface="+mj-ea"/>
            </a:endParaRPr>
          </a:p>
        </p:txBody>
      </p:sp>
      <p:sp>
        <p:nvSpPr>
          <p:cNvPr id="10" name="TextBox 8"/>
          <p:cNvSpPr txBox="1"/>
          <p:nvPr/>
        </p:nvSpPr>
        <p:spPr>
          <a:xfrm>
            <a:off x="4414222" y="4353248"/>
            <a:ext cx="649537" cy="369332"/>
          </a:xfrm>
          <a:prstGeom prst="rect">
            <a:avLst/>
          </a:prstGeom>
          <a:noFill/>
        </p:spPr>
        <p:txBody>
          <a:bodyPr wrap="none" rtlCol="0">
            <a:spAutoFit/>
          </a:bodyPr>
          <a:lstStyle/>
          <a:p>
            <a:r>
              <a:rPr lang="zh-CN" altLang="en-US" b="1" dirty="0">
                <a:solidFill>
                  <a:srgbClr val="CA0098"/>
                </a:solidFill>
                <a:latin typeface="+mj-ea"/>
                <a:ea typeface="+mj-ea"/>
              </a:rPr>
              <a:t>设计</a:t>
            </a:r>
            <a:endParaRPr lang="zh-CN" altLang="en-US" b="1" dirty="0">
              <a:solidFill>
                <a:srgbClr val="CA0098"/>
              </a:solidFill>
              <a:latin typeface="+mj-ea"/>
              <a:ea typeface="+mj-ea"/>
            </a:endParaRPr>
          </a:p>
        </p:txBody>
      </p:sp>
      <p:sp>
        <p:nvSpPr>
          <p:cNvPr id="3" name="标题 2"/>
          <p:cNvSpPr>
            <a:spLocks noGrp="1"/>
          </p:cNvSpPr>
          <p:nvPr>
            <p:ph type="title"/>
          </p:nvPr>
        </p:nvSpPr>
        <p:spPr/>
        <p:txBody>
          <a:bodyPr/>
          <a:lstStyle/>
          <a:p>
            <a:r>
              <a:rPr lang="zh-CN" altLang="en-US" kern="100" dirty="0" smtClean="0">
                <a:latin typeface="+mn-ea"/>
                <a:cs typeface="Times New Roman" panose="02020603050405020304" pitchFamily="18" charset="0"/>
              </a:rPr>
              <a:t>学以致用</a:t>
            </a:r>
            <a:endParaRPr lang="zh-CN" altLang="en-US" dirty="0"/>
          </a:p>
        </p:txBody>
      </p:sp>
      <p:sp>
        <p:nvSpPr>
          <p:cNvPr id="11" name="日期占位符 10"/>
          <p:cNvSpPr>
            <a:spLocks noGrp="1"/>
          </p:cNvSpPr>
          <p:nvPr>
            <p:ph type="dt" sz="half" idx="10"/>
          </p:nvPr>
        </p:nvSpPr>
        <p:spPr/>
        <p:txBody>
          <a:bodyPr/>
          <a:lstStyle/>
          <a:p>
            <a:fld id="{88295A57-ABB7-4F29-A763-0B97C75E5C1C}" type="datetime1">
              <a:rPr lang="zh-CN" altLang="en-US" smtClean="0"/>
            </a:fld>
            <a:endParaRPr lang="zh-CN" altLang="en-US"/>
          </a:p>
        </p:txBody>
      </p:sp>
      <p:sp>
        <p:nvSpPr>
          <p:cNvPr id="12" name="页脚占位符 11"/>
          <p:cNvSpPr>
            <a:spLocks noGrp="1"/>
          </p:cNvSpPr>
          <p:nvPr>
            <p:ph type="ftr" sz="quarter" idx="11"/>
          </p:nvPr>
        </p:nvSpPr>
        <p:spPr/>
        <p:txBody>
          <a:bodyPr/>
          <a:lstStyle/>
          <a:p>
            <a:r>
              <a:rPr lang="zh-CN" altLang="en-US" smtClean="0"/>
              <a:t>软件工程</a:t>
            </a:r>
            <a:endParaRPr lang="zh-CN" altLang="en-US"/>
          </a:p>
        </p:txBody>
      </p:sp>
      <p:sp>
        <p:nvSpPr>
          <p:cNvPr id="13" name="灯片编号占位符 12"/>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pan/>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up)">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wipe(up)">
                                      <p:cBhvr>
                                        <p:cTn id="18" dur="500"/>
                                        <p:tgtEl>
                                          <p:spTgt spid="4">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Effect transition="in" filter="wipe(up)">
                                      <p:cBhvr>
                                        <p:cTn id="29" dur="500"/>
                                        <p:tgtEl>
                                          <p:spTgt spid="4">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1+#ppt_w/2"/>
                                          </p:val>
                                        </p:tav>
                                        <p:tav tm="100000">
                                          <p:val>
                                            <p:strVal val="#ppt_x"/>
                                          </p:val>
                                        </p:tav>
                                      </p:tavLst>
                                    </p:anim>
                                    <p:anim calcmode="lin" valueType="num">
                                      <p:cBhvr additive="base">
                                        <p:cTn id="35"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4">
                                            <p:txEl>
                                              <p:pRg st="4" end="4"/>
                                            </p:txEl>
                                          </p:spTgt>
                                        </p:tgtEl>
                                        <p:attrNameLst>
                                          <p:attrName>style.visibility</p:attrName>
                                        </p:attrNameLst>
                                      </p:cBhvr>
                                      <p:to>
                                        <p:strVal val="visible"/>
                                      </p:to>
                                    </p:set>
                                    <p:animEffect transition="in" filter="wipe(up)">
                                      <p:cBhvr>
                                        <p:cTn id="40" dur="500"/>
                                        <p:tgtEl>
                                          <p:spTgt spid="4">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1+#ppt_w/2"/>
                                          </p:val>
                                        </p:tav>
                                        <p:tav tm="100000">
                                          <p:val>
                                            <p:strVal val="#ppt_x"/>
                                          </p:val>
                                        </p:tav>
                                      </p:tavLst>
                                    </p:anim>
                                    <p:anim calcmode="lin" valueType="num">
                                      <p:cBhvr additive="base">
                                        <p:cTn id="4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4">
                                            <p:txEl>
                                              <p:pRg st="5" end="5"/>
                                            </p:txEl>
                                          </p:spTgt>
                                        </p:tgtEl>
                                        <p:attrNameLst>
                                          <p:attrName>style.visibility</p:attrName>
                                        </p:attrNameLst>
                                      </p:cBhvr>
                                      <p:to>
                                        <p:strVal val="visible"/>
                                      </p:to>
                                    </p:set>
                                    <p:animEffect transition="in" filter="wipe(up)">
                                      <p:cBhvr>
                                        <p:cTn id="51" dur="500"/>
                                        <p:tgtEl>
                                          <p:spTgt spid="4">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1+#ppt_w/2"/>
                                          </p:val>
                                        </p:tav>
                                        <p:tav tm="100000">
                                          <p:val>
                                            <p:strVal val="#ppt_x"/>
                                          </p:val>
                                        </p:tav>
                                      </p:tavLst>
                                    </p:anim>
                                    <p:anim calcmode="lin" valueType="num">
                                      <p:cBhvr additive="base">
                                        <p:cTn id="57"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4">
                                            <p:txEl>
                                              <p:pRg st="6" end="6"/>
                                            </p:txEl>
                                          </p:spTgt>
                                        </p:tgtEl>
                                        <p:attrNameLst>
                                          <p:attrName>style.visibility</p:attrName>
                                        </p:attrNameLst>
                                      </p:cBhvr>
                                      <p:to>
                                        <p:strVal val="visible"/>
                                      </p:to>
                                    </p:set>
                                    <p:animEffect transition="in" filter="wipe(up)">
                                      <p:cBhvr>
                                        <p:cTn id="62" dur="500"/>
                                        <p:tgtEl>
                                          <p:spTgt spid="4">
                                            <p:txEl>
                                              <p:pRg st="6" end="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1+#ppt_w/2"/>
                                          </p:val>
                                        </p:tav>
                                        <p:tav tm="100000">
                                          <p:val>
                                            <p:strVal val="#ppt_x"/>
                                          </p:val>
                                        </p:tav>
                                      </p:tavLst>
                                    </p:anim>
                                    <p:anim calcmode="lin" valueType="num">
                                      <p:cBhvr additive="base">
                                        <p:cTn id="6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p:nvPr/>
        </p:nvSpPr>
        <p:spPr>
          <a:xfrm>
            <a:off x="702946" y="838100"/>
            <a:ext cx="7958226" cy="40147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900"/>
              </a:spcBef>
            </a:pPr>
            <a:r>
              <a:rPr lang="zh-CN" altLang="en-US" sz="2400" dirty="0">
                <a:solidFill>
                  <a:schemeClr val="tx2"/>
                </a:solidFill>
                <a:latin typeface="+mj-ea"/>
                <a:ea typeface="+mj-ea"/>
              </a:rPr>
              <a:t>软件生命周期中的哪个阶段可以实现以下任务？</a:t>
            </a:r>
            <a:endParaRPr lang="en-US" altLang="zh-CN" sz="2400" dirty="0">
              <a:solidFill>
                <a:schemeClr val="tx2"/>
              </a:solidFill>
              <a:latin typeface="+mj-ea"/>
              <a:ea typeface="+mj-ea"/>
            </a:endParaRPr>
          </a:p>
          <a:p>
            <a:pPr algn="just">
              <a:lnSpc>
                <a:spcPct val="100000"/>
              </a:lnSpc>
              <a:spcBef>
                <a:spcPts val="900"/>
              </a:spcBef>
              <a:buClr>
                <a:schemeClr val="accent6"/>
              </a:buClr>
              <a:buFont typeface="宋体" panose="02010600030101010101" pitchFamily="2" charset="-122"/>
              <a:buChar char="→"/>
            </a:pPr>
            <a:r>
              <a:rPr lang="zh-CN" altLang="en-US" sz="2000" dirty="0">
                <a:solidFill>
                  <a:schemeClr val="tx2"/>
                </a:solidFill>
                <a:latin typeface="+mj-ea"/>
                <a:ea typeface="+mj-ea"/>
              </a:rPr>
              <a:t>分析员正在测试一个计算机程序的最新版本，这个程序将根据使用该材料生产产品的计划更快地确定缺货的材料。</a:t>
            </a:r>
            <a:endParaRPr lang="en-US" altLang="zh-CN" sz="2000" dirty="0">
              <a:solidFill>
                <a:schemeClr val="tx2"/>
              </a:solidFill>
              <a:latin typeface="+mj-ea"/>
              <a:ea typeface="+mj-ea"/>
            </a:endParaRPr>
          </a:p>
          <a:p>
            <a:pPr algn="just">
              <a:lnSpc>
                <a:spcPct val="100000"/>
              </a:lnSpc>
              <a:spcBef>
                <a:spcPts val="900"/>
              </a:spcBef>
              <a:buClr>
                <a:schemeClr val="accent6"/>
              </a:buClr>
              <a:buFont typeface="宋体" panose="02010600030101010101" pitchFamily="2" charset="-122"/>
              <a:buChar char="→"/>
            </a:pPr>
            <a:r>
              <a:rPr lang="zh-CN" altLang="en-US" sz="2000" dirty="0">
                <a:solidFill>
                  <a:schemeClr val="tx2"/>
                </a:solidFill>
                <a:latin typeface="+mj-ea"/>
                <a:ea typeface="+mj-ea"/>
              </a:rPr>
              <a:t>分析员正在安装运行零用现金管理系统所需的微机和数据库管理系统。</a:t>
            </a:r>
            <a:endParaRPr lang="en-US" altLang="zh-CN" sz="2000" dirty="0">
              <a:solidFill>
                <a:schemeClr val="tx2"/>
              </a:solidFill>
              <a:latin typeface="+mj-ea"/>
              <a:ea typeface="+mj-ea"/>
            </a:endParaRPr>
          </a:p>
          <a:p>
            <a:pPr algn="just">
              <a:lnSpc>
                <a:spcPct val="100000"/>
              </a:lnSpc>
              <a:spcBef>
                <a:spcPts val="900"/>
              </a:spcBef>
              <a:buClr>
                <a:schemeClr val="accent6"/>
              </a:buClr>
              <a:buFont typeface="宋体" panose="02010600030101010101" pitchFamily="2" charset="-122"/>
              <a:buChar char="→"/>
            </a:pPr>
            <a:r>
              <a:rPr lang="zh-CN" altLang="en-US" sz="2000" dirty="0">
                <a:solidFill>
                  <a:schemeClr val="tx2"/>
                </a:solidFill>
                <a:latin typeface="+mj-ea"/>
                <a:ea typeface="+mj-ea"/>
              </a:rPr>
              <a:t>分析员教工厂经理如何使用微机生成一份新的预定义报告。</a:t>
            </a:r>
            <a:endParaRPr lang="en-US" altLang="zh-CN" sz="2000" dirty="0">
              <a:solidFill>
                <a:schemeClr val="tx2"/>
              </a:solidFill>
              <a:latin typeface="+mj-ea"/>
              <a:ea typeface="+mj-ea"/>
            </a:endParaRPr>
          </a:p>
          <a:p>
            <a:pPr algn="just">
              <a:lnSpc>
                <a:spcPct val="100000"/>
              </a:lnSpc>
              <a:spcBef>
                <a:spcPts val="900"/>
              </a:spcBef>
              <a:buClr>
                <a:schemeClr val="accent6"/>
              </a:buClr>
              <a:buFont typeface="宋体" panose="02010600030101010101" pitchFamily="2" charset="-122"/>
              <a:buChar char="→"/>
            </a:pPr>
            <a:r>
              <a:rPr lang="zh-CN" altLang="en-US" sz="2000" dirty="0">
                <a:solidFill>
                  <a:schemeClr val="tx2"/>
                </a:solidFill>
                <a:latin typeface="+mj-ea"/>
                <a:ea typeface="+mj-ea"/>
              </a:rPr>
              <a:t>工厂主管描述一份新的采购报告的内容，这份采购报告将简化购买订单的跟踪过程。</a:t>
            </a:r>
            <a:endParaRPr lang="en-US" altLang="zh-CN" sz="2000" dirty="0">
              <a:solidFill>
                <a:schemeClr val="tx2"/>
              </a:solidFill>
              <a:latin typeface="+mj-ea"/>
              <a:ea typeface="+mj-ea"/>
            </a:endParaRPr>
          </a:p>
          <a:p>
            <a:pPr algn="just">
              <a:lnSpc>
                <a:spcPct val="100000"/>
              </a:lnSpc>
              <a:spcBef>
                <a:spcPts val="900"/>
              </a:spcBef>
              <a:buClr>
                <a:schemeClr val="accent6"/>
              </a:buClr>
              <a:buFont typeface="宋体" panose="02010600030101010101" pitchFamily="2" charset="-122"/>
              <a:buChar char="→"/>
            </a:pPr>
            <a:r>
              <a:rPr lang="zh-CN" altLang="en-US" sz="2000" dirty="0">
                <a:solidFill>
                  <a:schemeClr val="tx2"/>
                </a:solidFill>
                <a:latin typeface="+mj-ea"/>
                <a:ea typeface="+mj-ea"/>
              </a:rPr>
              <a:t>索赔调解员向一位分析员描述由于索赔处理系统的延误失去客户业务的后果。</a:t>
            </a:r>
            <a:endParaRPr lang="zh-CN" altLang="en-US" sz="2000" dirty="0">
              <a:solidFill>
                <a:schemeClr val="tx2"/>
              </a:solidFill>
              <a:latin typeface="+mj-ea"/>
              <a:ea typeface="+mj-ea"/>
            </a:endParaRPr>
          </a:p>
        </p:txBody>
      </p:sp>
      <p:sp>
        <p:nvSpPr>
          <p:cNvPr id="16" name="TextBox 3"/>
          <p:cNvSpPr txBox="1"/>
          <p:nvPr/>
        </p:nvSpPr>
        <p:spPr>
          <a:xfrm>
            <a:off x="1670069" y="2373483"/>
            <a:ext cx="1114408" cy="369332"/>
          </a:xfrm>
          <a:prstGeom prst="rect">
            <a:avLst/>
          </a:prstGeom>
          <a:noFill/>
        </p:spPr>
        <p:txBody>
          <a:bodyPr wrap="none" rtlCol="0">
            <a:spAutoFit/>
          </a:bodyPr>
          <a:lstStyle/>
          <a:p>
            <a:r>
              <a:rPr lang="zh-CN" altLang="en-US" b="1" dirty="0">
                <a:solidFill>
                  <a:srgbClr val="CA0098"/>
                </a:solidFill>
                <a:latin typeface="+mj-ea"/>
                <a:ea typeface="+mj-ea"/>
              </a:rPr>
              <a:t>实施运行</a:t>
            </a:r>
            <a:endParaRPr lang="zh-CN" altLang="en-US" b="1" dirty="0">
              <a:solidFill>
                <a:srgbClr val="CA0098"/>
              </a:solidFill>
              <a:latin typeface="+mj-ea"/>
              <a:ea typeface="+mj-ea"/>
            </a:endParaRPr>
          </a:p>
        </p:txBody>
      </p:sp>
      <p:sp>
        <p:nvSpPr>
          <p:cNvPr id="17" name="TextBox 4"/>
          <p:cNvSpPr txBox="1"/>
          <p:nvPr/>
        </p:nvSpPr>
        <p:spPr>
          <a:xfrm>
            <a:off x="7706677" y="2742815"/>
            <a:ext cx="649537" cy="369332"/>
          </a:xfrm>
          <a:prstGeom prst="rect">
            <a:avLst/>
          </a:prstGeom>
          <a:noFill/>
        </p:spPr>
        <p:txBody>
          <a:bodyPr wrap="none" rtlCol="0">
            <a:spAutoFit/>
          </a:bodyPr>
          <a:lstStyle/>
          <a:p>
            <a:r>
              <a:rPr lang="zh-CN" altLang="en-US" b="1" dirty="0">
                <a:solidFill>
                  <a:srgbClr val="CA0098"/>
                </a:solidFill>
                <a:latin typeface="+mj-ea"/>
                <a:ea typeface="+mj-ea"/>
              </a:rPr>
              <a:t>实施</a:t>
            </a:r>
            <a:endParaRPr lang="zh-CN" altLang="en-US" b="1" dirty="0">
              <a:solidFill>
                <a:srgbClr val="CA0098"/>
              </a:solidFill>
              <a:latin typeface="+mj-ea"/>
              <a:ea typeface="+mj-ea"/>
            </a:endParaRPr>
          </a:p>
        </p:txBody>
      </p:sp>
      <p:sp>
        <p:nvSpPr>
          <p:cNvPr id="18" name="TextBox 5"/>
          <p:cNvSpPr txBox="1"/>
          <p:nvPr/>
        </p:nvSpPr>
        <p:spPr>
          <a:xfrm>
            <a:off x="6577801" y="1642466"/>
            <a:ext cx="649537" cy="369332"/>
          </a:xfrm>
          <a:prstGeom prst="rect">
            <a:avLst/>
          </a:prstGeom>
          <a:noFill/>
        </p:spPr>
        <p:txBody>
          <a:bodyPr wrap="none" rtlCol="0">
            <a:spAutoFit/>
          </a:bodyPr>
          <a:lstStyle/>
          <a:p>
            <a:r>
              <a:rPr lang="zh-CN" altLang="en-US" b="1" dirty="0">
                <a:solidFill>
                  <a:srgbClr val="CA0098"/>
                </a:solidFill>
                <a:latin typeface="+mj-ea"/>
                <a:ea typeface="+mj-ea"/>
              </a:rPr>
              <a:t>测试</a:t>
            </a:r>
            <a:endParaRPr lang="zh-CN" altLang="en-US" b="1" dirty="0">
              <a:solidFill>
                <a:srgbClr val="CA0098"/>
              </a:solidFill>
              <a:latin typeface="+mj-ea"/>
              <a:ea typeface="+mj-ea"/>
            </a:endParaRPr>
          </a:p>
        </p:txBody>
      </p:sp>
      <p:sp>
        <p:nvSpPr>
          <p:cNvPr id="19" name="TextBox 6"/>
          <p:cNvSpPr txBox="1"/>
          <p:nvPr/>
        </p:nvSpPr>
        <p:spPr>
          <a:xfrm>
            <a:off x="3109245" y="3510506"/>
            <a:ext cx="649537" cy="369332"/>
          </a:xfrm>
          <a:prstGeom prst="rect">
            <a:avLst/>
          </a:prstGeom>
          <a:noFill/>
        </p:spPr>
        <p:txBody>
          <a:bodyPr wrap="none" rtlCol="0">
            <a:spAutoFit/>
          </a:bodyPr>
          <a:lstStyle/>
          <a:p>
            <a:r>
              <a:rPr lang="zh-CN" altLang="en-US" b="1" dirty="0">
                <a:solidFill>
                  <a:srgbClr val="CA0098"/>
                </a:solidFill>
                <a:latin typeface="+mj-ea"/>
                <a:ea typeface="+mj-ea"/>
              </a:rPr>
              <a:t>维护</a:t>
            </a:r>
            <a:endParaRPr lang="zh-CN" altLang="en-US" b="1" dirty="0">
              <a:solidFill>
                <a:srgbClr val="CA0098"/>
              </a:solidFill>
              <a:latin typeface="+mj-ea"/>
              <a:ea typeface="+mj-ea"/>
            </a:endParaRPr>
          </a:p>
        </p:txBody>
      </p:sp>
      <p:sp>
        <p:nvSpPr>
          <p:cNvPr id="20" name="TextBox 7"/>
          <p:cNvSpPr txBox="1"/>
          <p:nvPr/>
        </p:nvSpPr>
        <p:spPr>
          <a:xfrm>
            <a:off x="2590167" y="4278198"/>
            <a:ext cx="649537" cy="369332"/>
          </a:xfrm>
          <a:prstGeom prst="rect">
            <a:avLst/>
          </a:prstGeom>
          <a:noFill/>
        </p:spPr>
        <p:txBody>
          <a:bodyPr wrap="none" rtlCol="0">
            <a:spAutoFit/>
          </a:bodyPr>
          <a:lstStyle/>
          <a:p>
            <a:r>
              <a:rPr lang="zh-CN" altLang="en-US" b="1" dirty="0">
                <a:solidFill>
                  <a:srgbClr val="CA0098"/>
                </a:solidFill>
                <a:latin typeface="+mj-ea"/>
                <a:ea typeface="+mj-ea"/>
              </a:rPr>
              <a:t>维护</a:t>
            </a:r>
            <a:endParaRPr lang="zh-CN" altLang="en-US" b="1" dirty="0">
              <a:solidFill>
                <a:srgbClr val="CA0098"/>
              </a:solidFill>
              <a:latin typeface="+mj-ea"/>
              <a:ea typeface="+mj-ea"/>
            </a:endParaRPr>
          </a:p>
        </p:txBody>
      </p:sp>
      <p:sp>
        <p:nvSpPr>
          <p:cNvPr id="3" name="标题 2"/>
          <p:cNvSpPr>
            <a:spLocks noGrp="1"/>
          </p:cNvSpPr>
          <p:nvPr>
            <p:ph type="title"/>
          </p:nvPr>
        </p:nvSpPr>
        <p:spPr/>
        <p:txBody>
          <a:bodyPr/>
          <a:lstStyle/>
          <a:p>
            <a:r>
              <a:rPr lang="zh-CN" altLang="en-US" dirty="0" smtClean="0"/>
              <a:t>学以致用</a:t>
            </a:r>
            <a:endParaRPr lang="zh-CN" altLang="en-US" dirty="0"/>
          </a:p>
        </p:txBody>
      </p:sp>
      <p:sp>
        <p:nvSpPr>
          <p:cNvPr id="5" name="日期占位符 4"/>
          <p:cNvSpPr>
            <a:spLocks noGrp="1"/>
          </p:cNvSpPr>
          <p:nvPr>
            <p:ph type="dt" sz="half" idx="10"/>
          </p:nvPr>
        </p:nvSpPr>
        <p:spPr/>
        <p:txBody>
          <a:bodyPr/>
          <a:lstStyle/>
          <a:p>
            <a:fld id="{F887E8B3-59E5-492A-B05F-21AB769E25C0}" type="datetime1">
              <a:rPr lang="zh-CN" altLang="en-US" smtClean="0"/>
            </a:fld>
            <a:endParaRPr lang="zh-CN" altLang="en-US"/>
          </a:p>
        </p:txBody>
      </p:sp>
      <p:sp>
        <p:nvSpPr>
          <p:cNvPr id="6" name="页脚占位符 5"/>
          <p:cNvSpPr>
            <a:spLocks noGrp="1"/>
          </p:cNvSpPr>
          <p:nvPr>
            <p:ph type="ftr" sz="quarter" idx="11"/>
          </p:nvPr>
        </p:nvSpPr>
        <p:spPr/>
        <p:txBody>
          <a:bodyPr/>
          <a:lstStyle/>
          <a:p>
            <a:r>
              <a:rPr lang="zh-CN" altLang="en-US" smtClean="0"/>
              <a:t>软件工程</a:t>
            </a:r>
            <a:endParaRPr lang="zh-CN" altLang="en-US"/>
          </a:p>
        </p:txBody>
      </p:sp>
      <p:sp>
        <p:nvSpPr>
          <p:cNvPr id="7" name="灯片编号占位符 6"/>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pan/>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1+#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55778" y="1024196"/>
            <a:ext cx="7863795" cy="1800493"/>
          </a:xfrm>
          <a:prstGeom prst="rect">
            <a:avLst/>
          </a:prstGeom>
        </p:spPr>
        <p:txBody>
          <a:bodyPr wrap="square">
            <a:spAutoFit/>
          </a:bodyPr>
          <a:lstStyle/>
          <a:p>
            <a:pPr marL="342900" indent="-342900">
              <a:spcBef>
                <a:spcPts val="400"/>
              </a:spcBef>
              <a:buFont typeface="Arial" panose="020B0604020202020204" pitchFamily="34" charset="0"/>
              <a:buChar char="•"/>
            </a:pPr>
            <a:r>
              <a:rPr lang="zh-CN" altLang="en-US" sz="2400" b="1" dirty="0" smtClean="0">
                <a:latin typeface="+mj-ea"/>
                <a:ea typeface="+mj-ea"/>
              </a:rPr>
              <a:t>软件工程</a:t>
            </a:r>
            <a:endParaRPr lang="en-US" altLang="ko-KR" sz="2400" b="1" dirty="0">
              <a:latin typeface="+mj-ea"/>
              <a:ea typeface="+mj-ea"/>
            </a:endParaRPr>
          </a:p>
          <a:p>
            <a:pPr>
              <a:spcBef>
                <a:spcPts val="400"/>
              </a:spcBef>
              <a:spcAft>
                <a:spcPts val="600"/>
              </a:spcAft>
              <a:buFontTx/>
              <a:buNone/>
            </a:pPr>
            <a:r>
              <a:rPr lang="en-US" altLang="ko-KR" sz="2400" b="1" dirty="0">
                <a:latin typeface="+mj-ea"/>
                <a:ea typeface="+mj-ea"/>
              </a:rPr>
              <a:t>    </a:t>
            </a:r>
            <a:r>
              <a:rPr lang="zh-CN" altLang="en-US" sz="2000" dirty="0">
                <a:solidFill>
                  <a:srgbClr val="FF0000"/>
                </a:solidFill>
                <a:latin typeface="+mj-ea"/>
                <a:ea typeface="+mj-ea"/>
              </a:rPr>
              <a:t>概念</a:t>
            </a:r>
            <a:r>
              <a:rPr lang="zh-CN" altLang="en-US" sz="2000" dirty="0">
                <a:latin typeface="+mj-ea"/>
                <a:ea typeface="+mj-ea"/>
              </a:rPr>
              <a:t>、发展、</a:t>
            </a:r>
            <a:r>
              <a:rPr lang="zh-CN" altLang="en-US" sz="2000" dirty="0">
                <a:solidFill>
                  <a:srgbClr val="FF0000"/>
                </a:solidFill>
                <a:latin typeface="+mj-ea"/>
                <a:ea typeface="+mj-ea"/>
              </a:rPr>
              <a:t>三</a:t>
            </a:r>
            <a:r>
              <a:rPr lang="zh-CN" altLang="en-US" sz="2000" dirty="0" smtClean="0">
                <a:solidFill>
                  <a:srgbClr val="FF0000"/>
                </a:solidFill>
                <a:latin typeface="+mj-ea"/>
                <a:ea typeface="+mj-ea"/>
              </a:rPr>
              <a:t>要素</a:t>
            </a:r>
            <a:endParaRPr lang="en-US" altLang="zh-CN" sz="2000" dirty="0" smtClean="0">
              <a:solidFill>
                <a:srgbClr val="FF0000"/>
              </a:solidFill>
              <a:latin typeface="+mj-ea"/>
              <a:ea typeface="+mj-ea"/>
            </a:endParaRPr>
          </a:p>
          <a:p>
            <a:pPr marL="342900" indent="-342900">
              <a:spcBef>
                <a:spcPts val="400"/>
              </a:spcBef>
              <a:buFont typeface="Arial" panose="020B0604020202020204" pitchFamily="34" charset="0"/>
              <a:buChar char="•"/>
            </a:pPr>
            <a:r>
              <a:rPr lang="zh-CN" altLang="en-US" sz="2400" b="1" dirty="0">
                <a:latin typeface="+mj-ea"/>
                <a:ea typeface="+mj-ea"/>
              </a:rPr>
              <a:t>软件生命周期</a:t>
            </a:r>
            <a:endParaRPr lang="en-US" altLang="ko-KR" sz="2400" b="1" dirty="0">
              <a:latin typeface="+mj-ea"/>
              <a:ea typeface="+mj-ea"/>
            </a:endParaRPr>
          </a:p>
          <a:p>
            <a:pPr>
              <a:spcBef>
                <a:spcPts val="400"/>
              </a:spcBef>
              <a:spcAft>
                <a:spcPts val="600"/>
              </a:spcAft>
              <a:buFontTx/>
              <a:buNone/>
            </a:pPr>
            <a:r>
              <a:rPr lang="en-US" altLang="ko-KR" sz="2400" b="1" dirty="0">
                <a:latin typeface="+mj-ea"/>
                <a:ea typeface="+mj-ea"/>
              </a:rPr>
              <a:t>    </a:t>
            </a:r>
            <a:r>
              <a:rPr lang="zh-CN" altLang="en-US" sz="2000" dirty="0">
                <a:solidFill>
                  <a:srgbClr val="FF0000"/>
                </a:solidFill>
                <a:latin typeface="+mj-ea"/>
                <a:ea typeface="+mj-ea"/>
              </a:rPr>
              <a:t>概念</a:t>
            </a:r>
            <a:r>
              <a:rPr lang="zh-CN" altLang="en-US" sz="2000" dirty="0" smtClean="0">
                <a:latin typeface="+mj-ea"/>
                <a:ea typeface="+mj-ea"/>
              </a:rPr>
              <a:t>、</a:t>
            </a:r>
            <a:r>
              <a:rPr lang="zh-CN" altLang="en-US" sz="2000" dirty="0" smtClean="0">
                <a:solidFill>
                  <a:srgbClr val="C00000"/>
                </a:solidFill>
                <a:latin typeface="+mj-ea"/>
                <a:ea typeface="+mj-ea"/>
              </a:rPr>
              <a:t>任务</a:t>
            </a:r>
            <a:endParaRPr lang="en-US" altLang="ko-KR" sz="2000" b="1" dirty="0">
              <a:solidFill>
                <a:srgbClr val="C00000"/>
              </a:solidFill>
              <a:latin typeface="+mj-ea"/>
              <a:ea typeface="+mj-ea"/>
            </a:endParaRPr>
          </a:p>
        </p:txBody>
      </p:sp>
      <p:sp>
        <p:nvSpPr>
          <p:cNvPr id="4" name="标题 3"/>
          <p:cNvSpPr>
            <a:spLocks noGrp="1"/>
          </p:cNvSpPr>
          <p:nvPr>
            <p:ph type="title"/>
          </p:nvPr>
        </p:nvSpPr>
        <p:spPr/>
        <p:txBody>
          <a:bodyPr/>
          <a:lstStyle/>
          <a:p>
            <a:r>
              <a:rPr lang="zh-CN" altLang="en-US" kern="100" dirty="0">
                <a:latin typeface="+mn-ea"/>
                <a:cs typeface="Times New Roman" panose="02020603050405020304" pitchFamily="18" charset="0"/>
              </a:rPr>
              <a:t>本课</a:t>
            </a:r>
            <a:r>
              <a:rPr lang="zh-CN" altLang="en-US" kern="100" dirty="0" smtClean="0">
                <a:latin typeface="+mn-ea"/>
                <a:cs typeface="Times New Roman" panose="02020603050405020304" pitchFamily="18" charset="0"/>
              </a:rPr>
              <a:t>小结</a:t>
            </a:r>
            <a:endParaRPr lang="zh-CN" altLang="en-US" dirty="0"/>
          </a:p>
        </p:txBody>
      </p:sp>
      <p:sp>
        <p:nvSpPr>
          <p:cNvPr id="6" name="日期占位符 5"/>
          <p:cNvSpPr>
            <a:spLocks noGrp="1"/>
          </p:cNvSpPr>
          <p:nvPr>
            <p:ph type="dt" sz="half" idx="10"/>
          </p:nvPr>
        </p:nvSpPr>
        <p:spPr/>
        <p:txBody>
          <a:bodyPr/>
          <a:lstStyle/>
          <a:p>
            <a:fld id="{1DDEE44E-7DE0-40A9-9871-6103FC3C9129}" type="datetime1">
              <a:rPr lang="zh-CN" altLang="en-US" smtClean="0"/>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
        <p:nvSpPr>
          <p:cNvPr id="8" name="灯片编号占位符 7"/>
          <p:cNvSpPr>
            <a:spLocks noGrp="1"/>
          </p:cNvSpPr>
          <p:nvPr>
            <p:ph type="sldNum" sz="quarter" idx="12"/>
          </p:nvPr>
        </p:nvSpPr>
        <p:spPr/>
        <p:txBody>
          <a:bodyPr/>
          <a:lstStyle/>
          <a:p>
            <a:fld id="{F528F39D-B5E5-4CA7-906C-979D5A62978D}" type="slidenum">
              <a:rPr lang="zh-CN" altLang="en-US" smtClean="0"/>
            </a:fld>
            <a:endParaRPr lang="zh-CN" altLang="en-US"/>
          </a:p>
        </p:txBody>
      </p:sp>
      <p:grpSp>
        <p:nvGrpSpPr>
          <p:cNvPr id="9" name="Group 6"/>
          <p:cNvGrpSpPr/>
          <p:nvPr/>
        </p:nvGrpSpPr>
        <p:grpSpPr>
          <a:xfrm>
            <a:off x="5220998" y="1111665"/>
            <a:ext cx="3477017" cy="3542780"/>
            <a:chOff x="3827463" y="1565275"/>
            <a:chExt cx="1195388" cy="1271588"/>
          </a:xfrm>
          <a:solidFill>
            <a:srgbClr val="92D050"/>
          </a:solidFill>
        </p:grpSpPr>
        <p:sp>
          <p:nvSpPr>
            <p:cNvPr id="10" name="Freeform 70"/>
            <p:cNvSpPr/>
            <p:nvPr/>
          </p:nvSpPr>
          <p:spPr bwMode="auto">
            <a:xfrm>
              <a:off x="4010026" y="1708150"/>
              <a:ext cx="835025" cy="1128713"/>
            </a:xfrm>
            <a:custGeom>
              <a:avLst/>
              <a:gdLst/>
              <a:ahLst/>
              <a:cxnLst>
                <a:cxn ang="0">
                  <a:pos x="104" y="385"/>
                </a:cxn>
                <a:cxn ang="0">
                  <a:pos x="112" y="230"/>
                </a:cxn>
                <a:cxn ang="0">
                  <a:pos x="6" y="164"/>
                </a:cxn>
                <a:cxn ang="0">
                  <a:pos x="121" y="191"/>
                </a:cxn>
                <a:cxn ang="0">
                  <a:pos x="126" y="93"/>
                </a:cxn>
                <a:cxn ang="0">
                  <a:pos x="76" y="29"/>
                </a:cxn>
                <a:cxn ang="0">
                  <a:pos x="132" y="61"/>
                </a:cxn>
                <a:cxn ang="0">
                  <a:pos x="174" y="5"/>
                </a:cxn>
                <a:cxn ang="0">
                  <a:pos x="149" y="79"/>
                </a:cxn>
                <a:cxn ang="0">
                  <a:pos x="171" y="196"/>
                </a:cxn>
                <a:cxn ang="0">
                  <a:pos x="277" y="149"/>
                </a:cxn>
                <a:cxn ang="0">
                  <a:pos x="177" y="228"/>
                </a:cxn>
                <a:cxn ang="0">
                  <a:pos x="178" y="385"/>
                </a:cxn>
                <a:cxn ang="0">
                  <a:pos x="104" y="385"/>
                </a:cxn>
              </a:cxnLst>
              <a:rect l="0" t="0" r="r" b="b"/>
              <a:pathLst>
                <a:path w="285" h="385">
                  <a:moveTo>
                    <a:pt x="104" y="385"/>
                  </a:moveTo>
                  <a:cubicBezTo>
                    <a:pt x="104" y="385"/>
                    <a:pt x="139" y="260"/>
                    <a:pt x="112" y="230"/>
                  </a:cubicBezTo>
                  <a:cubicBezTo>
                    <a:pt x="64" y="179"/>
                    <a:pt x="0" y="166"/>
                    <a:pt x="6" y="164"/>
                  </a:cubicBezTo>
                  <a:cubicBezTo>
                    <a:pt x="44" y="154"/>
                    <a:pt x="105" y="205"/>
                    <a:pt x="121" y="191"/>
                  </a:cubicBezTo>
                  <a:cubicBezTo>
                    <a:pt x="134" y="180"/>
                    <a:pt x="136" y="117"/>
                    <a:pt x="126" y="93"/>
                  </a:cubicBezTo>
                  <a:cubicBezTo>
                    <a:pt x="107" y="46"/>
                    <a:pt x="60" y="29"/>
                    <a:pt x="76" y="29"/>
                  </a:cubicBezTo>
                  <a:cubicBezTo>
                    <a:pt x="98" y="29"/>
                    <a:pt x="128" y="66"/>
                    <a:pt x="132" y="61"/>
                  </a:cubicBezTo>
                  <a:cubicBezTo>
                    <a:pt x="137" y="57"/>
                    <a:pt x="164" y="0"/>
                    <a:pt x="174" y="5"/>
                  </a:cubicBezTo>
                  <a:cubicBezTo>
                    <a:pt x="177" y="7"/>
                    <a:pt x="149" y="36"/>
                    <a:pt x="149" y="79"/>
                  </a:cubicBezTo>
                  <a:cubicBezTo>
                    <a:pt x="149" y="121"/>
                    <a:pt x="154" y="206"/>
                    <a:pt x="171" y="196"/>
                  </a:cubicBezTo>
                  <a:cubicBezTo>
                    <a:pt x="200" y="178"/>
                    <a:pt x="257" y="147"/>
                    <a:pt x="277" y="149"/>
                  </a:cubicBezTo>
                  <a:cubicBezTo>
                    <a:pt x="285" y="150"/>
                    <a:pt x="196" y="185"/>
                    <a:pt x="177" y="228"/>
                  </a:cubicBezTo>
                  <a:cubicBezTo>
                    <a:pt x="161" y="264"/>
                    <a:pt x="170" y="373"/>
                    <a:pt x="178" y="385"/>
                  </a:cubicBezTo>
                  <a:lnTo>
                    <a:pt x="104" y="385"/>
                  </a:lnTo>
                  <a:close/>
                </a:path>
              </a:pathLst>
            </a:custGeom>
            <a:solidFill>
              <a:srgbClr val="B65310"/>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1" name="Freeform 71"/>
            <p:cNvSpPr/>
            <p:nvPr/>
          </p:nvSpPr>
          <p:spPr bwMode="auto">
            <a:xfrm>
              <a:off x="4495801" y="2089150"/>
              <a:ext cx="166688" cy="114300"/>
            </a:xfrm>
            <a:custGeom>
              <a:avLst/>
              <a:gdLst/>
              <a:ahLst/>
              <a:cxnLst>
                <a:cxn ang="0">
                  <a:pos x="27" y="39"/>
                </a:cxn>
                <a:cxn ang="0">
                  <a:pos x="20" y="0"/>
                </a:cxn>
                <a:cxn ang="0">
                  <a:pos x="27" y="39"/>
                </a:cxn>
              </a:cxnLst>
              <a:rect l="0" t="0" r="r" b="b"/>
              <a:pathLst>
                <a:path w="57" h="39">
                  <a:moveTo>
                    <a:pt x="27" y="39"/>
                  </a:moveTo>
                  <a:cubicBezTo>
                    <a:pt x="27" y="39"/>
                    <a:pt x="0" y="36"/>
                    <a:pt x="20" y="0"/>
                  </a:cubicBezTo>
                  <a:cubicBezTo>
                    <a:pt x="20" y="0"/>
                    <a:pt x="57" y="26"/>
                    <a:pt x="27" y="39"/>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2" name="Freeform 72"/>
            <p:cNvSpPr/>
            <p:nvPr/>
          </p:nvSpPr>
          <p:spPr bwMode="auto">
            <a:xfrm>
              <a:off x="4621213" y="2025650"/>
              <a:ext cx="161925" cy="117475"/>
            </a:xfrm>
            <a:custGeom>
              <a:avLst/>
              <a:gdLst/>
              <a:ahLst/>
              <a:cxnLst>
                <a:cxn ang="0">
                  <a:pos x="23" y="40"/>
                </a:cxn>
                <a:cxn ang="0">
                  <a:pos x="27" y="0"/>
                </a:cxn>
                <a:cxn ang="0">
                  <a:pos x="23" y="40"/>
                </a:cxn>
              </a:cxnLst>
              <a:rect l="0" t="0" r="r" b="b"/>
              <a:pathLst>
                <a:path w="55" h="40">
                  <a:moveTo>
                    <a:pt x="23" y="40"/>
                  </a:moveTo>
                  <a:cubicBezTo>
                    <a:pt x="23" y="40"/>
                    <a:pt x="0" y="32"/>
                    <a:pt x="27" y="0"/>
                  </a:cubicBezTo>
                  <a:cubicBezTo>
                    <a:pt x="27" y="0"/>
                    <a:pt x="55" y="35"/>
                    <a:pt x="23" y="40"/>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3" name="Freeform 73"/>
            <p:cNvSpPr/>
            <p:nvPr/>
          </p:nvSpPr>
          <p:spPr bwMode="auto">
            <a:xfrm>
              <a:off x="4718051" y="1971675"/>
              <a:ext cx="173038" cy="138113"/>
            </a:xfrm>
            <a:custGeom>
              <a:avLst/>
              <a:gdLst/>
              <a:ahLst/>
              <a:cxnLst>
                <a:cxn ang="0">
                  <a:pos x="22" y="47"/>
                </a:cxn>
                <a:cxn ang="0">
                  <a:pos x="40" y="0"/>
                </a:cxn>
                <a:cxn ang="0">
                  <a:pos x="22" y="47"/>
                </a:cxn>
              </a:cxnLst>
              <a:rect l="0" t="0" r="r" b="b"/>
              <a:pathLst>
                <a:path w="59" h="47">
                  <a:moveTo>
                    <a:pt x="22" y="47"/>
                  </a:moveTo>
                  <a:cubicBezTo>
                    <a:pt x="22" y="47"/>
                    <a:pt x="0" y="25"/>
                    <a:pt x="40" y="0"/>
                  </a:cubicBezTo>
                  <a:cubicBezTo>
                    <a:pt x="40" y="0"/>
                    <a:pt x="59" y="43"/>
                    <a:pt x="22" y="47"/>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4" name="Freeform 74"/>
            <p:cNvSpPr/>
            <p:nvPr/>
          </p:nvSpPr>
          <p:spPr bwMode="auto">
            <a:xfrm>
              <a:off x="4873626" y="2009775"/>
              <a:ext cx="149225" cy="117475"/>
            </a:xfrm>
            <a:custGeom>
              <a:avLst/>
              <a:gdLst/>
              <a:ahLst/>
              <a:cxnLst>
                <a:cxn ang="0">
                  <a:pos x="4" y="24"/>
                </a:cxn>
                <a:cxn ang="0">
                  <a:pos x="51" y="10"/>
                </a:cxn>
                <a:cxn ang="0">
                  <a:pos x="39" y="25"/>
                </a:cxn>
                <a:cxn ang="0">
                  <a:pos x="4" y="24"/>
                </a:cxn>
              </a:cxnLst>
              <a:rect l="0" t="0" r="r" b="b"/>
              <a:pathLst>
                <a:path w="51" h="40">
                  <a:moveTo>
                    <a:pt x="4" y="24"/>
                  </a:moveTo>
                  <a:cubicBezTo>
                    <a:pt x="4" y="24"/>
                    <a:pt x="0" y="0"/>
                    <a:pt x="51" y="10"/>
                  </a:cubicBezTo>
                  <a:cubicBezTo>
                    <a:pt x="51" y="10"/>
                    <a:pt x="46" y="15"/>
                    <a:pt x="39" y="25"/>
                  </a:cubicBezTo>
                  <a:cubicBezTo>
                    <a:pt x="32" y="34"/>
                    <a:pt x="11" y="40"/>
                    <a:pt x="4" y="2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5" name="Freeform 75"/>
            <p:cNvSpPr/>
            <p:nvPr/>
          </p:nvSpPr>
          <p:spPr bwMode="auto">
            <a:xfrm>
              <a:off x="4827588" y="2165350"/>
              <a:ext cx="131763" cy="92075"/>
            </a:xfrm>
            <a:custGeom>
              <a:avLst/>
              <a:gdLst/>
              <a:ahLst/>
              <a:cxnLst>
                <a:cxn ang="0">
                  <a:pos x="14" y="0"/>
                </a:cxn>
                <a:cxn ang="0">
                  <a:pos x="45" y="20"/>
                </a:cxn>
                <a:cxn ang="0">
                  <a:pos x="9" y="16"/>
                </a:cxn>
                <a:cxn ang="0">
                  <a:pos x="14" y="0"/>
                </a:cxn>
              </a:cxnLst>
              <a:rect l="0" t="0" r="r" b="b"/>
              <a:pathLst>
                <a:path w="45" h="31">
                  <a:moveTo>
                    <a:pt x="14" y="0"/>
                  </a:moveTo>
                  <a:cubicBezTo>
                    <a:pt x="14" y="0"/>
                    <a:pt x="40" y="3"/>
                    <a:pt x="45" y="20"/>
                  </a:cubicBezTo>
                  <a:cubicBezTo>
                    <a:pt x="45" y="20"/>
                    <a:pt x="28" y="31"/>
                    <a:pt x="9" y="16"/>
                  </a:cubicBezTo>
                  <a:cubicBezTo>
                    <a:pt x="0" y="8"/>
                    <a:pt x="6" y="1"/>
                    <a:pt x="14" y="0"/>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6" name="Freeform 76"/>
            <p:cNvSpPr/>
            <p:nvPr/>
          </p:nvSpPr>
          <p:spPr bwMode="auto">
            <a:xfrm>
              <a:off x="4751388" y="2212975"/>
              <a:ext cx="104775" cy="111125"/>
            </a:xfrm>
            <a:custGeom>
              <a:avLst/>
              <a:gdLst/>
              <a:ahLst/>
              <a:cxnLst>
                <a:cxn ang="0">
                  <a:pos x="6" y="8"/>
                </a:cxn>
                <a:cxn ang="0">
                  <a:pos x="27" y="11"/>
                </a:cxn>
                <a:cxn ang="0">
                  <a:pos x="36" y="38"/>
                </a:cxn>
                <a:cxn ang="0">
                  <a:pos x="5" y="23"/>
                </a:cxn>
                <a:cxn ang="0">
                  <a:pos x="6" y="8"/>
                </a:cxn>
              </a:cxnLst>
              <a:rect l="0" t="0" r="r" b="b"/>
              <a:pathLst>
                <a:path w="36" h="38">
                  <a:moveTo>
                    <a:pt x="6" y="8"/>
                  </a:moveTo>
                  <a:cubicBezTo>
                    <a:pt x="6" y="8"/>
                    <a:pt x="17" y="0"/>
                    <a:pt x="27" y="11"/>
                  </a:cubicBezTo>
                  <a:cubicBezTo>
                    <a:pt x="36" y="21"/>
                    <a:pt x="34" y="33"/>
                    <a:pt x="36" y="38"/>
                  </a:cubicBezTo>
                  <a:cubicBezTo>
                    <a:pt x="36" y="38"/>
                    <a:pt x="14" y="35"/>
                    <a:pt x="5" y="23"/>
                  </a:cubicBezTo>
                  <a:cubicBezTo>
                    <a:pt x="0" y="16"/>
                    <a:pt x="4" y="11"/>
                    <a:pt x="6" y="8"/>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7" name="Freeform 77"/>
            <p:cNvSpPr/>
            <p:nvPr/>
          </p:nvSpPr>
          <p:spPr bwMode="auto">
            <a:xfrm>
              <a:off x="4638676" y="2279650"/>
              <a:ext cx="138113" cy="111125"/>
            </a:xfrm>
            <a:custGeom>
              <a:avLst/>
              <a:gdLst/>
              <a:ahLst/>
              <a:cxnLst>
                <a:cxn ang="0">
                  <a:pos x="15" y="5"/>
                </a:cxn>
                <a:cxn ang="0">
                  <a:pos x="39" y="12"/>
                </a:cxn>
                <a:cxn ang="0">
                  <a:pos x="47" y="35"/>
                </a:cxn>
                <a:cxn ang="0">
                  <a:pos x="15" y="5"/>
                </a:cxn>
              </a:cxnLst>
              <a:rect l="0" t="0" r="r" b="b"/>
              <a:pathLst>
                <a:path w="47" h="38">
                  <a:moveTo>
                    <a:pt x="15" y="5"/>
                  </a:moveTo>
                  <a:cubicBezTo>
                    <a:pt x="15" y="5"/>
                    <a:pt x="31" y="0"/>
                    <a:pt x="39" y="12"/>
                  </a:cubicBezTo>
                  <a:cubicBezTo>
                    <a:pt x="47" y="23"/>
                    <a:pt x="44" y="31"/>
                    <a:pt x="47" y="35"/>
                  </a:cubicBezTo>
                  <a:cubicBezTo>
                    <a:pt x="47" y="35"/>
                    <a:pt x="0" y="38"/>
                    <a:pt x="15" y="5"/>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8" name="Freeform 78"/>
            <p:cNvSpPr/>
            <p:nvPr/>
          </p:nvSpPr>
          <p:spPr bwMode="auto">
            <a:xfrm>
              <a:off x="4132263" y="2089150"/>
              <a:ext cx="123825" cy="117475"/>
            </a:xfrm>
            <a:custGeom>
              <a:avLst/>
              <a:gdLst/>
              <a:ahLst/>
              <a:cxnLst>
                <a:cxn ang="0">
                  <a:pos x="22" y="35"/>
                </a:cxn>
                <a:cxn ang="0">
                  <a:pos x="40" y="0"/>
                </a:cxn>
                <a:cxn ang="0">
                  <a:pos x="40" y="17"/>
                </a:cxn>
                <a:cxn ang="0">
                  <a:pos x="22" y="35"/>
                </a:cxn>
              </a:cxnLst>
              <a:rect l="0" t="0" r="r" b="b"/>
              <a:pathLst>
                <a:path w="42" h="40">
                  <a:moveTo>
                    <a:pt x="22" y="35"/>
                  </a:moveTo>
                  <a:cubicBezTo>
                    <a:pt x="22" y="35"/>
                    <a:pt x="0" y="19"/>
                    <a:pt x="40" y="0"/>
                  </a:cubicBezTo>
                  <a:cubicBezTo>
                    <a:pt x="40" y="0"/>
                    <a:pt x="39" y="8"/>
                    <a:pt x="40" y="17"/>
                  </a:cubicBezTo>
                  <a:cubicBezTo>
                    <a:pt x="42" y="25"/>
                    <a:pt x="36" y="40"/>
                    <a:pt x="22" y="35"/>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9" name="Freeform 79"/>
            <p:cNvSpPr/>
            <p:nvPr/>
          </p:nvSpPr>
          <p:spPr bwMode="auto">
            <a:xfrm>
              <a:off x="4067176" y="2036763"/>
              <a:ext cx="112713" cy="123825"/>
            </a:xfrm>
            <a:custGeom>
              <a:avLst/>
              <a:gdLst/>
              <a:ahLst/>
              <a:cxnLst>
                <a:cxn ang="0">
                  <a:pos x="11" y="36"/>
                </a:cxn>
                <a:cxn ang="0">
                  <a:pos x="17" y="6"/>
                </a:cxn>
                <a:cxn ang="0">
                  <a:pos x="28" y="0"/>
                </a:cxn>
                <a:cxn ang="0">
                  <a:pos x="25" y="39"/>
                </a:cxn>
                <a:cxn ang="0">
                  <a:pos x="11" y="36"/>
                </a:cxn>
              </a:cxnLst>
              <a:rect l="0" t="0" r="r" b="b"/>
              <a:pathLst>
                <a:path w="38" h="42">
                  <a:moveTo>
                    <a:pt x="11" y="36"/>
                  </a:moveTo>
                  <a:cubicBezTo>
                    <a:pt x="11" y="36"/>
                    <a:pt x="0" y="21"/>
                    <a:pt x="17" y="6"/>
                  </a:cubicBezTo>
                  <a:cubicBezTo>
                    <a:pt x="21" y="3"/>
                    <a:pt x="28" y="0"/>
                    <a:pt x="28" y="0"/>
                  </a:cubicBezTo>
                  <a:cubicBezTo>
                    <a:pt x="28" y="0"/>
                    <a:pt x="38" y="31"/>
                    <a:pt x="25" y="39"/>
                  </a:cubicBezTo>
                  <a:cubicBezTo>
                    <a:pt x="20" y="42"/>
                    <a:pt x="14" y="41"/>
                    <a:pt x="11" y="36"/>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0" name="Freeform 80"/>
            <p:cNvSpPr/>
            <p:nvPr/>
          </p:nvSpPr>
          <p:spPr bwMode="auto">
            <a:xfrm>
              <a:off x="3956051" y="2019300"/>
              <a:ext cx="109538" cy="125413"/>
            </a:xfrm>
            <a:custGeom>
              <a:avLst/>
              <a:gdLst/>
              <a:ahLst/>
              <a:cxnLst>
                <a:cxn ang="0">
                  <a:pos x="19" y="42"/>
                </a:cxn>
                <a:cxn ang="0">
                  <a:pos x="9" y="15"/>
                </a:cxn>
                <a:cxn ang="0">
                  <a:pos x="17" y="0"/>
                </a:cxn>
                <a:cxn ang="0">
                  <a:pos x="24" y="11"/>
                </a:cxn>
                <a:cxn ang="0">
                  <a:pos x="19" y="42"/>
                </a:cxn>
              </a:cxnLst>
              <a:rect l="0" t="0" r="r" b="b"/>
              <a:pathLst>
                <a:path w="37" h="43">
                  <a:moveTo>
                    <a:pt x="19" y="42"/>
                  </a:moveTo>
                  <a:cubicBezTo>
                    <a:pt x="9" y="43"/>
                    <a:pt x="0" y="30"/>
                    <a:pt x="9" y="15"/>
                  </a:cubicBezTo>
                  <a:cubicBezTo>
                    <a:pt x="17" y="0"/>
                    <a:pt x="17" y="0"/>
                    <a:pt x="17" y="0"/>
                  </a:cubicBezTo>
                  <a:cubicBezTo>
                    <a:pt x="17" y="0"/>
                    <a:pt x="21" y="7"/>
                    <a:pt x="24" y="11"/>
                  </a:cubicBezTo>
                  <a:cubicBezTo>
                    <a:pt x="30" y="20"/>
                    <a:pt x="37" y="42"/>
                    <a:pt x="19" y="42"/>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1" name="Freeform 81"/>
            <p:cNvSpPr/>
            <p:nvPr/>
          </p:nvSpPr>
          <p:spPr bwMode="auto">
            <a:xfrm>
              <a:off x="3827463" y="2106613"/>
              <a:ext cx="146050" cy="100013"/>
            </a:xfrm>
            <a:custGeom>
              <a:avLst/>
              <a:gdLst/>
              <a:ahLst/>
              <a:cxnLst>
                <a:cxn ang="0">
                  <a:pos x="49" y="24"/>
                </a:cxn>
                <a:cxn ang="0">
                  <a:pos x="9" y="12"/>
                </a:cxn>
                <a:cxn ang="0">
                  <a:pos x="0" y="19"/>
                </a:cxn>
                <a:cxn ang="0">
                  <a:pos x="23" y="33"/>
                </a:cxn>
                <a:cxn ang="0">
                  <a:pos x="49" y="24"/>
                </a:cxn>
              </a:cxnLst>
              <a:rect l="0" t="0" r="r" b="b"/>
              <a:pathLst>
                <a:path w="50" h="34">
                  <a:moveTo>
                    <a:pt x="49" y="24"/>
                  </a:moveTo>
                  <a:cubicBezTo>
                    <a:pt x="49" y="24"/>
                    <a:pt x="30" y="0"/>
                    <a:pt x="9" y="12"/>
                  </a:cubicBezTo>
                  <a:cubicBezTo>
                    <a:pt x="9" y="12"/>
                    <a:pt x="3" y="17"/>
                    <a:pt x="0" y="19"/>
                  </a:cubicBezTo>
                  <a:cubicBezTo>
                    <a:pt x="0" y="19"/>
                    <a:pt x="10" y="32"/>
                    <a:pt x="23" y="33"/>
                  </a:cubicBezTo>
                  <a:cubicBezTo>
                    <a:pt x="35" y="34"/>
                    <a:pt x="50" y="33"/>
                    <a:pt x="49" y="2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2" name="Freeform 82"/>
            <p:cNvSpPr/>
            <p:nvPr/>
          </p:nvSpPr>
          <p:spPr bwMode="auto">
            <a:xfrm>
              <a:off x="3948113" y="2220913"/>
              <a:ext cx="119063" cy="109538"/>
            </a:xfrm>
            <a:custGeom>
              <a:avLst/>
              <a:gdLst/>
              <a:ahLst/>
              <a:cxnLst>
                <a:cxn ang="0">
                  <a:pos x="28" y="1"/>
                </a:cxn>
                <a:cxn ang="0">
                  <a:pos x="7" y="19"/>
                </a:cxn>
                <a:cxn ang="0">
                  <a:pos x="0" y="37"/>
                </a:cxn>
                <a:cxn ang="0">
                  <a:pos x="38" y="20"/>
                </a:cxn>
                <a:cxn ang="0">
                  <a:pos x="28" y="1"/>
                </a:cxn>
              </a:cxnLst>
              <a:rect l="0" t="0" r="r" b="b"/>
              <a:pathLst>
                <a:path w="41" h="37">
                  <a:moveTo>
                    <a:pt x="28" y="1"/>
                  </a:moveTo>
                  <a:cubicBezTo>
                    <a:pt x="23" y="1"/>
                    <a:pt x="8" y="5"/>
                    <a:pt x="7" y="19"/>
                  </a:cubicBezTo>
                  <a:cubicBezTo>
                    <a:pt x="5" y="32"/>
                    <a:pt x="0" y="37"/>
                    <a:pt x="0" y="37"/>
                  </a:cubicBezTo>
                  <a:cubicBezTo>
                    <a:pt x="0" y="37"/>
                    <a:pt x="35" y="35"/>
                    <a:pt x="38" y="20"/>
                  </a:cubicBezTo>
                  <a:cubicBezTo>
                    <a:pt x="41" y="4"/>
                    <a:pt x="33" y="0"/>
                    <a:pt x="28" y="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3" name="Freeform 83"/>
            <p:cNvSpPr/>
            <p:nvPr/>
          </p:nvSpPr>
          <p:spPr bwMode="auto">
            <a:xfrm>
              <a:off x="4056063" y="2265363"/>
              <a:ext cx="179388" cy="128588"/>
            </a:xfrm>
            <a:custGeom>
              <a:avLst/>
              <a:gdLst/>
              <a:ahLst/>
              <a:cxnLst>
                <a:cxn ang="0">
                  <a:pos x="30" y="7"/>
                </a:cxn>
                <a:cxn ang="0">
                  <a:pos x="10" y="44"/>
                </a:cxn>
                <a:cxn ang="0">
                  <a:pos x="30" y="7"/>
                </a:cxn>
              </a:cxnLst>
              <a:rect l="0" t="0" r="r" b="b"/>
              <a:pathLst>
                <a:path w="61" h="44">
                  <a:moveTo>
                    <a:pt x="30" y="7"/>
                  </a:moveTo>
                  <a:cubicBezTo>
                    <a:pt x="18" y="0"/>
                    <a:pt x="0" y="12"/>
                    <a:pt x="10" y="44"/>
                  </a:cubicBezTo>
                  <a:cubicBezTo>
                    <a:pt x="10" y="44"/>
                    <a:pt x="61" y="26"/>
                    <a:pt x="30" y="7"/>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4" name="Freeform 84"/>
            <p:cNvSpPr/>
            <p:nvPr/>
          </p:nvSpPr>
          <p:spPr bwMode="auto">
            <a:xfrm>
              <a:off x="4457701" y="1565275"/>
              <a:ext cx="138113" cy="155575"/>
            </a:xfrm>
            <a:custGeom>
              <a:avLst/>
              <a:gdLst/>
              <a:ahLst/>
              <a:cxnLst>
                <a:cxn ang="0">
                  <a:pos x="23" y="44"/>
                </a:cxn>
                <a:cxn ang="0">
                  <a:pos x="42" y="0"/>
                </a:cxn>
                <a:cxn ang="0">
                  <a:pos x="46" y="17"/>
                </a:cxn>
                <a:cxn ang="0">
                  <a:pos x="23" y="44"/>
                </a:cxn>
              </a:cxnLst>
              <a:rect l="0" t="0" r="r" b="b"/>
              <a:pathLst>
                <a:path w="47" h="53">
                  <a:moveTo>
                    <a:pt x="23" y="44"/>
                  </a:moveTo>
                  <a:cubicBezTo>
                    <a:pt x="23" y="44"/>
                    <a:pt x="0" y="21"/>
                    <a:pt x="42" y="0"/>
                  </a:cubicBezTo>
                  <a:cubicBezTo>
                    <a:pt x="42" y="0"/>
                    <a:pt x="45" y="8"/>
                    <a:pt x="46" y="17"/>
                  </a:cubicBezTo>
                  <a:cubicBezTo>
                    <a:pt x="47" y="26"/>
                    <a:pt x="43" y="53"/>
                    <a:pt x="23" y="4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5" name="Freeform 85"/>
            <p:cNvSpPr/>
            <p:nvPr/>
          </p:nvSpPr>
          <p:spPr bwMode="auto">
            <a:xfrm>
              <a:off x="4398963" y="1609725"/>
              <a:ext cx="103188" cy="133350"/>
            </a:xfrm>
            <a:custGeom>
              <a:avLst/>
              <a:gdLst/>
              <a:ahLst/>
              <a:cxnLst>
                <a:cxn ang="0">
                  <a:pos x="24" y="41"/>
                </a:cxn>
                <a:cxn ang="0">
                  <a:pos x="14" y="11"/>
                </a:cxn>
                <a:cxn ang="0">
                  <a:pos x="1" y="0"/>
                </a:cxn>
                <a:cxn ang="0">
                  <a:pos x="1" y="19"/>
                </a:cxn>
                <a:cxn ang="0">
                  <a:pos x="10" y="43"/>
                </a:cxn>
                <a:cxn ang="0">
                  <a:pos x="24" y="41"/>
                </a:cxn>
              </a:cxnLst>
              <a:rect l="0" t="0" r="r" b="b"/>
              <a:pathLst>
                <a:path w="35" h="46">
                  <a:moveTo>
                    <a:pt x="24" y="41"/>
                  </a:moveTo>
                  <a:cubicBezTo>
                    <a:pt x="24" y="41"/>
                    <a:pt x="35" y="25"/>
                    <a:pt x="14" y="11"/>
                  </a:cubicBezTo>
                  <a:cubicBezTo>
                    <a:pt x="3" y="3"/>
                    <a:pt x="1" y="0"/>
                    <a:pt x="1" y="0"/>
                  </a:cubicBezTo>
                  <a:cubicBezTo>
                    <a:pt x="1" y="0"/>
                    <a:pt x="0" y="14"/>
                    <a:pt x="1" y="19"/>
                  </a:cubicBezTo>
                  <a:cubicBezTo>
                    <a:pt x="1" y="24"/>
                    <a:pt x="0" y="38"/>
                    <a:pt x="10" y="43"/>
                  </a:cubicBezTo>
                  <a:cubicBezTo>
                    <a:pt x="17" y="46"/>
                    <a:pt x="24" y="41"/>
                    <a:pt x="24" y="4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6" name="Freeform 86"/>
            <p:cNvSpPr/>
            <p:nvPr/>
          </p:nvSpPr>
          <p:spPr bwMode="auto">
            <a:xfrm>
              <a:off x="4527551" y="1682750"/>
              <a:ext cx="138113" cy="131763"/>
            </a:xfrm>
            <a:custGeom>
              <a:avLst/>
              <a:gdLst/>
              <a:ahLst/>
              <a:cxnLst>
                <a:cxn ang="0">
                  <a:pos x="6" y="21"/>
                </a:cxn>
                <a:cxn ang="0">
                  <a:pos x="47" y="34"/>
                </a:cxn>
                <a:cxn ang="0">
                  <a:pos x="9" y="35"/>
                </a:cxn>
                <a:cxn ang="0">
                  <a:pos x="6" y="21"/>
                </a:cxn>
              </a:cxnLst>
              <a:rect l="0" t="0" r="r" b="b"/>
              <a:pathLst>
                <a:path w="47" h="45">
                  <a:moveTo>
                    <a:pt x="6" y="21"/>
                  </a:moveTo>
                  <a:cubicBezTo>
                    <a:pt x="6" y="21"/>
                    <a:pt x="31" y="0"/>
                    <a:pt x="47" y="34"/>
                  </a:cubicBezTo>
                  <a:cubicBezTo>
                    <a:pt x="47" y="34"/>
                    <a:pt x="28" y="45"/>
                    <a:pt x="9" y="35"/>
                  </a:cubicBezTo>
                  <a:cubicBezTo>
                    <a:pt x="0" y="31"/>
                    <a:pt x="6" y="23"/>
                    <a:pt x="6" y="2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7" name="Freeform 87"/>
            <p:cNvSpPr/>
            <p:nvPr/>
          </p:nvSpPr>
          <p:spPr bwMode="auto">
            <a:xfrm>
              <a:off x="4475163" y="1814513"/>
              <a:ext cx="138113" cy="117475"/>
            </a:xfrm>
            <a:custGeom>
              <a:avLst/>
              <a:gdLst/>
              <a:ahLst/>
              <a:cxnLst>
                <a:cxn ang="0">
                  <a:pos x="1" y="20"/>
                </a:cxn>
                <a:cxn ang="0">
                  <a:pos x="47" y="14"/>
                </a:cxn>
                <a:cxn ang="0">
                  <a:pos x="33" y="24"/>
                </a:cxn>
                <a:cxn ang="0">
                  <a:pos x="1" y="20"/>
                </a:cxn>
              </a:cxnLst>
              <a:rect l="0" t="0" r="r" b="b"/>
              <a:pathLst>
                <a:path w="47" h="40">
                  <a:moveTo>
                    <a:pt x="1" y="20"/>
                  </a:moveTo>
                  <a:cubicBezTo>
                    <a:pt x="0" y="15"/>
                    <a:pt x="9" y="0"/>
                    <a:pt x="47" y="14"/>
                  </a:cubicBezTo>
                  <a:cubicBezTo>
                    <a:pt x="47" y="14"/>
                    <a:pt x="38" y="21"/>
                    <a:pt x="33" y="24"/>
                  </a:cubicBezTo>
                  <a:cubicBezTo>
                    <a:pt x="28" y="28"/>
                    <a:pt x="2" y="40"/>
                    <a:pt x="1" y="20"/>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8" name="Freeform 88"/>
            <p:cNvSpPr/>
            <p:nvPr/>
          </p:nvSpPr>
          <p:spPr bwMode="auto">
            <a:xfrm>
              <a:off x="4481513" y="1946275"/>
              <a:ext cx="122238" cy="111125"/>
            </a:xfrm>
            <a:custGeom>
              <a:avLst/>
              <a:gdLst/>
              <a:ahLst/>
              <a:cxnLst>
                <a:cxn ang="0">
                  <a:pos x="1" y="19"/>
                </a:cxn>
                <a:cxn ang="0">
                  <a:pos x="35" y="0"/>
                </a:cxn>
                <a:cxn ang="0">
                  <a:pos x="42" y="0"/>
                </a:cxn>
                <a:cxn ang="0">
                  <a:pos x="24" y="31"/>
                </a:cxn>
                <a:cxn ang="0">
                  <a:pos x="1" y="19"/>
                </a:cxn>
              </a:cxnLst>
              <a:rect l="0" t="0" r="r" b="b"/>
              <a:pathLst>
                <a:path w="42" h="38">
                  <a:moveTo>
                    <a:pt x="1" y="19"/>
                  </a:moveTo>
                  <a:cubicBezTo>
                    <a:pt x="0" y="14"/>
                    <a:pt x="2" y="0"/>
                    <a:pt x="35" y="0"/>
                  </a:cubicBezTo>
                  <a:cubicBezTo>
                    <a:pt x="35" y="0"/>
                    <a:pt x="40" y="1"/>
                    <a:pt x="42" y="0"/>
                  </a:cubicBezTo>
                  <a:cubicBezTo>
                    <a:pt x="42" y="0"/>
                    <a:pt x="36" y="23"/>
                    <a:pt x="24" y="31"/>
                  </a:cubicBezTo>
                  <a:cubicBezTo>
                    <a:pt x="12" y="38"/>
                    <a:pt x="2" y="27"/>
                    <a:pt x="1" y="19"/>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9" name="Freeform 89"/>
            <p:cNvSpPr/>
            <p:nvPr/>
          </p:nvSpPr>
          <p:spPr bwMode="auto">
            <a:xfrm>
              <a:off x="4232276" y="1990725"/>
              <a:ext cx="139700" cy="93663"/>
            </a:xfrm>
            <a:custGeom>
              <a:avLst/>
              <a:gdLst/>
              <a:ahLst/>
              <a:cxnLst>
                <a:cxn ang="0">
                  <a:pos x="46" y="18"/>
                </a:cxn>
                <a:cxn ang="0">
                  <a:pos x="15" y="3"/>
                </a:cxn>
                <a:cxn ang="0">
                  <a:pos x="0" y="5"/>
                </a:cxn>
                <a:cxn ang="0">
                  <a:pos x="24" y="30"/>
                </a:cxn>
                <a:cxn ang="0">
                  <a:pos x="46" y="18"/>
                </a:cxn>
              </a:cxnLst>
              <a:rect l="0" t="0" r="r" b="b"/>
              <a:pathLst>
                <a:path w="48" h="32">
                  <a:moveTo>
                    <a:pt x="46" y="18"/>
                  </a:moveTo>
                  <a:cubicBezTo>
                    <a:pt x="46" y="18"/>
                    <a:pt x="44" y="0"/>
                    <a:pt x="15" y="3"/>
                  </a:cubicBezTo>
                  <a:cubicBezTo>
                    <a:pt x="15" y="3"/>
                    <a:pt x="2" y="6"/>
                    <a:pt x="0" y="5"/>
                  </a:cubicBezTo>
                  <a:cubicBezTo>
                    <a:pt x="0" y="5"/>
                    <a:pt x="10" y="27"/>
                    <a:pt x="24" y="30"/>
                  </a:cubicBezTo>
                  <a:cubicBezTo>
                    <a:pt x="38" y="32"/>
                    <a:pt x="48" y="27"/>
                    <a:pt x="46" y="18"/>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0" name="Freeform 90"/>
            <p:cNvSpPr/>
            <p:nvPr/>
          </p:nvSpPr>
          <p:spPr bwMode="auto">
            <a:xfrm>
              <a:off x="4170363" y="1870075"/>
              <a:ext cx="131763" cy="87313"/>
            </a:xfrm>
            <a:custGeom>
              <a:avLst/>
              <a:gdLst/>
              <a:ahLst/>
              <a:cxnLst>
                <a:cxn ang="0">
                  <a:pos x="41" y="11"/>
                </a:cxn>
                <a:cxn ang="0">
                  <a:pos x="7" y="8"/>
                </a:cxn>
                <a:cxn ang="0">
                  <a:pos x="0" y="18"/>
                </a:cxn>
                <a:cxn ang="0">
                  <a:pos x="19" y="24"/>
                </a:cxn>
                <a:cxn ang="0">
                  <a:pos x="41" y="11"/>
                </a:cxn>
              </a:cxnLst>
              <a:rect l="0" t="0" r="r" b="b"/>
              <a:pathLst>
                <a:path w="45" h="30">
                  <a:moveTo>
                    <a:pt x="41" y="11"/>
                  </a:moveTo>
                  <a:cubicBezTo>
                    <a:pt x="37" y="5"/>
                    <a:pt x="22" y="0"/>
                    <a:pt x="7" y="8"/>
                  </a:cubicBezTo>
                  <a:cubicBezTo>
                    <a:pt x="1" y="12"/>
                    <a:pt x="0" y="18"/>
                    <a:pt x="0" y="18"/>
                  </a:cubicBezTo>
                  <a:cubicBezTo>
                    <a:pt x="0" y="18"/>
                    <a:pt x="13" y="21"/>
                    <a:pt x="19" y="24"/>
                  </a:cubicBezTo>
                  <a:cubicBezTo>
                    <a:pt x="32" y="30"/>
                    <a:pt x="45" y="18"/>
                    <a:pt x="41" y="1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1" name="Freeform 91"/>
            <p:cNvSpPr/>
            <p:nvPr/>
          </p:nvSpPr>
          <p:spPr bwMode="auto">
            <a:xfrm>
              <a:off x="4122738" y="1682750"/>
              <a:ext cx="120650" cy="114300"/>
            </a:xfrm>
            <a:custGeom>
              <a:avLst/>
              <a:gdLst/>
              <a:ahLst/>
              <a:cxnLst>
                <a:cxn ang="0">
                  <a:pos x="30" y="34"/>
                </a:cxn>
                <a:cxn ang="0">
                  <a:pos x="23" y="9"/>
                </a:cxn>
                <a:cxn ang="0">
                  <a:pos x="8" y="0"/>
                </a:cxn>
                <a:cxn ang="0">
                  <a:pos x="9" y="27"/>
                </a:cxn>
                <a:cxn ang="0">
                  <a:pos x="30" y="34"/>
                </a:cxn>
              </a:cxnLst>
              <a:rect l="0" t="0" r="r" b="b"/>
              <a:pathLst>
                <a:path w="41" h="39">
                  <a:moveTo>
                    <a:pt x="30" y="34"/>
                  </a:moveTo>
                  <a:cubicBezTo>
                    <a:pt x="30" y="34"/>
                    <a:pt x="41" y="17"/>
                    <a:pt x="23" y="9"/>
                  </a:cubicBezTo>
                  <a:cubicBezTo>
                    <a:pt x="10" y="3"/>
                    <a:pt x="8" y="0"/>
                    <a:pt x="8" y="0"/>
                  </a:cubicBezTo>
                  <a:cubicBezTo>
                    <a:pt x="8" y="0"/>
                    <a:pt x="0" y="15"/>
                    <a:pt x="9" y="27"/>
                  </a:cubicBezTo>
                  <a:cubicBezTo>
                    <a:pt x="18" y="39"/>
                    <a:pt x="27" y="35"/>
                    <a:pt x="30" y="3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2" name="Freeform 92"/>
            <p:cNvSpPr/>
            <p:nvPr/>
          </p:nvSpPr>
          <p:spPr bwMode="auto">
            <a:xfrm>
              <a:off x="4246563" y="1670050"/>
              <a:ext cx="125413" cy="134938"/>
            </a:xfrm>
            <a:custGeom>
              <a:avLst/>
              <a:gdLst/>
              <a:ahLst/>
              <a:cxnLst>
                <a:cxn ang="0">
                  <a:pos x="14" y="41"/>
                </a:cxn>
                <a:cxn ang="0">
                  <a:pos x="12" y="17"/>
                </a:cxn>
                <a:cxn ang="0">
                  <a:pos x="31" y="0"/>
                </a:cxn>
                <a:cxn ang="0">
                  <a:pos x="35" y="38"/>
                </a:cxn>
                <a:cxn ang="0">
                  <a:pos x="14" y="41"/>
                </a:cxn>
              </a:cxnLst>
              <a:rect l="0" t="0" r="r" b="b"/>
              <a:pathLst>
                <a:path w="43" h="46">
                  <a:moveTo>
                    <a:pt x="14" y="41"/>
                  </a:moveTo>
                  <a:cubicBezTo>
                    <a:pt x="14" y="41"/>
                    <a:pt x="0" y="28"/>
                    <a:pt x="12" y="17"/>
                  </a:cubicBezTo>
                  <a:cubicBezTo>
                    <a:pt x="24" y="5"/>
                    <a:pt x="31" y="4"/>
                    <a:pt x="31" y="0"/>
                  </a:cubicBezTo>
                  <a:cubicBezTo>
                    <a:pt x="31" y="0"/>
                    <a:pt x="43" y="30"/>
                    <a:pt x="35" y="38"/>
                  </a:cubicBezTo>
                  <a:cubicBezTo>
                    <a:pt x="28" y="46"/>
                    <a:pt x="19" y="44"/>
                    <a:pt x="14" y="4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3" name="Freeform 93"/>
            <p:cNvSpPr/>
            <p:nvPr/>
          </p:nvSpPr>
          <p:spPr bwMode="auto">
            <a:xfrm>
              <a:off x="4654551" y="1831975"/>
              <a:ext cx="128588" cy="134938"/>
            </a:xfrm>
            <a:custGeom>
              <a:avLst/>
              <a:gdLst/>
              <a:ahLst/>
              <a:cxnLst>
                <a:cxn ang="0">
                  <a:pos x="8" y="38"/>
                </a:cxn>
                <a:cxn ang="0">
                  <a:pos x="16" y="12"/>
                </a:cxn>
                <a:cxn ang="0">
                  <a:pos x="38" y="0"/>
                </a:cxn>
                <a:cxn ang="0">
                  <a:pos x="35" y="39"/>
                </a:cxn>
                <a:cxn ang="0">
                  <a:pos x="8" y="38"/>
                </a:cxn>
              </a:cxnLst>
              <a:rect l="0" t="0" r="r" b="b"/>
              <a:pathLst>
                <a:path w="44" h="46">
                  <a:moveTo>
                    <a:pt x="8" y="38"/>
                  </a:moveTo>
                  <a:cubicBezTo>
                    <a:pt x="8" y="38"/>
                    <a:pt x="0" y="19"/>
                    <a:pt x="16" y="12"/>
                  </a:cubicBezTo>
                  <a:cubicBezTo>
                    <a:pt x="33" y="5"/>
                    <a:pt x="38" y="0"/>
                    <a:pt x="38" y="0"/>
                  </a:cubicBezTo>
                  <a:cubicBezTo>
                    <a:pt x="38" y="0"/>
                    <a:pt x="44" y="32"/>
                    <a:pt x="35" y="39"/>
                  </a:cubicBezTo>
                  <a:cubicBezTo>
                    <a:pt x="25" y="45"/>
                    <a:pt x="13" y="46"/>
                    <a:pt x="8" y="38"/>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4" name="Freeform 94"/>
            <p:cNvSpPr/>
            <p:nvPr/>
          </p:nvSpPr>
          <p:spPr bwMode="auto">
            <a:xfrm>
              <a:off x="4668838" y="1649413"/>
              <a:ext cx="84138" cy="120650"/>
            </a:xfrm>
            <a:custGeom>
              <a:avLst/>
              <a:gdLst/>
              <a:ahLst/>
              <a:cxnLst>
                <a:cxn ang="0">
                  <a:pos x="14" y="41"/>
                </a:cxn>
                <a:cxn ang="0">
                  <a:pos x="2" y="21"/>
                </a:cxn>
                <a:cxn ang="0">
                  <a:pos x="15" y="0"/>
                </a:cxn>
                <a:cxn ang="0">
                  <a:pos x="27" y="20"/>
                </a:cxn>
                <a:cxn ang="0">
                  <a:pos x="14" y="41"/>
                </a:cxn>
              </a:cxnLst>
              <a:rect l="0" t="0" r="r" b="b"/>
              <a:pathLst>
                <a:path w="29" h="41">
                  <a:moveTo>
                    <a:pt x="14" y="41"/>
                  </a:moveTo>
                  <a:cubicBezTo>
                    <a:pt x="14" y="41"/>
                    <a:pt x="0" y="31"/>
                    <a:pt x="2" y="21"/>
                  </a:cubicBezTo>
                  <a:cubicBezTo>
                    <a:pt x="4" y="11"/>
                    <a:pt x="15" y="3"/>
                    <a:pt x="15" y="0"/>
                  </a:cubicBezTo>
                  <a:cubicBezTo>
                    <a:pt x="15" y="0"/>
                    <a:pt x="26" y="13"/>
                    <a:pt x="27" y="20"/>
                  </a:cubicBezTo>
                  <a:cubicBezTo>
                    <a:pt x="29" y="26"/>
                    <a:pt x="27" y="40"/>
                    <a:pt x="14" y="4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5" name="Freeform 95"/>
            <p:cNvSpPr/>
            <p:nvPr/>
          </p:nvSpPr>
          <p:spPr bwMode="auto">
            <a:xfrm>
              <a:off x="3976688" y="1876425"/>
              <a:ext cx="141288" cy="122238"/>
            </a:xfrm>
            <a:custGeom>
              <a:avLst/>
              <a:gdLst/>
              <a:ahLst/>
              <a:cxnLst>
                <a:cxn ang="0">
                  <a:pos x="31" y="42"/>
                </a:cxn>
                <a:cxn ang="0">
                  <a:pos x="23" y="0"/>
                </a:cxn>
                <a:cxn ang="0">
                  <a:pos x="34" y="11"/>
                </a:cxn>
                <a:cxn ang="0">
                  <a:pos x="31" y="42"/>
                </a:cxn>
              </a:cxnLst>
              <a:rect l="0" t="0" r="r" b="b"/>
              <a:pathLst>
                <a:path w="48" h="42">
                  <a:moveTo>
                    <a:pt x="31" y="42"/>
                  </a:moveTo>
                  <a:cubicBezTo>
                    <a:pt x="31" y="42"/>
                    <a:pt x="0" y="34"/>
                    <a:pt x="23" y="0"/>
                  </a:cubicBezTo>
                  <a:cubicBezTo>
                    <a:pt x="23" y="0"/>
                    <a:pt x="27" y="6"/>
                    <a:pt x="34" y="11"/>
                  </a:cubicBezTo>
                  <a:cubicBezTo>
                    <a:pt x="41" y="16"/>
                    <a:pt x="48" y="42"/>
                    <a:pt x="31" y="42"/>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6" name="Freeform 96"/>
            <p:cNvSpPr/>
            <p:nvPr/>
          </p:nvSpPr>
          <p:spPr bwMode="auto">
            <a:xfrm>
              <a:off x="3830638" y="1901825"/>
              <a:ext cx="169863" cy="128588"/>
            </a:xfrm>
            <a:custGeom>
              <a:avLst/>
              <a:gdLst/>
              <a:ahLst/>
              <a:cxnLst>
                <a:cxn ang="0">
                  <a:pos x="26" y="44"/>
                </a:cxn>
                <a:cxn ang="0">
                  <a:pos x="20" y="0"/>
                </a:cxn>
                <a:cxn ang="0">
                  <a:pos x="28" y="7"/>
                </a:cxn>
                <a:cxn ang="0">
                  <a:pos x="26" y="44"/>
                </a:cxn>
              </a:cxnLst>
              <a:rect l="0" t="0" r="r" b="b"/>
              <a:pathLst>
                <a:path w="58" h="44">
                  <a:moveTo>
                    <a:pt x="26" y="44"/>
                  </a:moveTo>
                  <a:cubicBezTo>
                    <a:pt x="26" y="44"/>
                    <a:pt x="0" y="31"/>
                    <a:pt x="20" y="0"/>
                  </a:cubicBezTo>
                  <a:cubicBezTo>
                    <a:pt x="20" y="0"/>
                    <a:pt x="24" y="5"/>
                    <a:pt x="28" y="7"/>
                  </a:cubicBezTo>
                  <a:cubicBezTo>
                    <a:pt x="41" y="15"/>
                    <a:pt x="58" y="35"/>
                    <a:pt x="26" y="4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7" name="Freeform 97"/>
            <p:cNvSpPr/>
            <p:nvPr/>
          </p:nvSpPr>
          <p:spPr bwMode="auto">
            <a:xfrm>
              <a:off x="3997326" y="1724025"/>
              <a:ext cx="146050" cy="111125"/>
            </a:xfrm>
            <a:custGeom>
              <a:avLst/>
              <a:gdLst/>
              <a:ahLst/>
              <a:cxnLst>
                <a:cxn ang="0">
                  <a:pos x="30" y="38"/>
                </a:cxn>
                <a:cxn ang="0">
                  <a:pos x="18" y="0"/>
                </a:cxn>
                <a:cxn ang="0">
                  <a:pos x="26" y="9"/>
                </a:cxn>
                <a:cxn ang="0">
                  <a:pos x="30" y="38"/>
                </a:cxn>
              </a:cxnLst>
              <a:rect l="0" t="0" r="r" b="b"/>
              <a:pathLst>
                <a:path w="50" h="38">
                  <a:moveTo>
                    <a:pt x="30" y="38"/>
                  </a:moveTo>
                  <a:cubicBezTo>
                    <a:pt x="30" y="38"/>
                    <a:pt x="0" y="38"/>
                    <a:pt x="18" y="0"/>
                  </a:cubicBezTo>
                  <a:cubicBezTo>
                    <a:pt x="18" y="0"/>
                    <a:pt x="22" y="7"/>
                    <a:pt x="26" y="9"/>
                  </a:cubicBezTo>
                  <a:cubicBezTo>
                    <a:pt x="30" y="11"/>
                    <a:pt x="50" y="31"/>
                    <a:pt x="30" y="38"/>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grpSp>
    </p:spTree>
  </p:cSld>
  <p:clrMapOvr>
    <a:masterClrMapping/>
  </p:clrMapOvr>
  <mc:AlternateContent xmlns:mc="http://schemas.openxmlformats.org/markup-compatibility/2006">
    <mc:Choice xmlns:p14="http://schemas.microsoft.com/office/powerpoint/2010/main" Requires="p14">
      <p:transition spd="med">
        <p14:pan/>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美国</a:t>
            </a:r>
            <a:r>
              <a:rPr lang="en-US" altLang="zh-CN" dirty="0" smtClean="0"/>
              <a:t>Standish</a:t>
            </a:r>
            <a:r>
              <a:rPr lang="zh-CN" altLang="en-US" dirty="0" smtClean="0"/>
              <a:t>集团的调查报告</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fld id="{2066DBC2-A837-4C36-8279-1C205B8B1510}"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0597" y="856797"/>
            <a:ext cx="8790399" cy="357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课后作业</a:t>
            </a:r>
            <a:endParaRPr lang="zh-CN" altLang="en-US" dirty="0"/>
          </a:p>
        </p:txBody>
      </p:sp>
      <p:sp>
        <p:nvSpPr>
          <p:cNvPr id="3" name="内容占位符 2"/>
          <p:cNvSpPr>
            <a:spLocks noGrp="1"/>
          </p:cNvSpPr>
          <p:nvPr>
            <p:ph idx="1"/>
          </p:nvPr>
        </p:nvSpPr>
        <p:spPr>
          <a:xfrm>
            <a:off x="768097" y="1052185"/>
            <a:ext cx="7832833" cy="3679835"/>
          </a:xfrm>
        </p:spPr>
        <p:txBody>
          <a:bodyPr/>
          <a:lstStyle/>
          <a:p>
            <a:r>
              <a:rPr lang="zh-CN" altLang="en-US" dirty="0" smtClean="0"/>
              <a:t>完成课程项目分组和选定课题工作</a:t>
            </a:r>
            <a:endParaRPr lang="en-US" altLang="zh-CN" dirty="0" smtClean="0"/>
          </a:p>
          <a:p>
            <a:r>
              <a:rPr lang="zh-CN" altLang="en-US" dirty="0" smtClean="0"/>
              <a:t>集体讨论所选课题的功能需求</a:t>
            </a:r>
            <a:endParaRPr lang="en-US" altLang="zh-CN" dirty="0" smtClean="0"/>
          </a:p>
          <a:p>
            <a:r>
              <a:rPr lang="zh-CN" altLang="en-US" dirty="0" smtClean="0"/>
              <a:t>确定开发技术及工具</a:t>
            </a:r>
            <a:endParaRPr lang="en-US" altLang="zh-CN" dirty="0" smtClean="0"/>
          </a:p>
          <a:p>
            <a:r>
              <a:rPr lang="zh-CN" altLang="en-US" dirty="0" smtClean="0"/>
              <a:t>制定计划</a:t>
            </a:r>
            <a:endParaRPr lang="en-US" altLang="zh-CN" dirty="0" smtClean="0"/>
          </a:p>
          <a:p>
            <a:r>
              <a:rPr lang="zh-CN" altLang="en-US" dirty="0" smtClean="0"/>
              <a:t>开始学习相关技术</a:t>
            </a:r>
            <a:endParaRPr lang="zh-CN" altLang="en-US" dirty="0"/>
          </a:p>
        </p:txBody>
      </p:sp>
      <p:sp>
        <p:nvSpPr>
          <p:cNvPr id="4" name="日期占位符 3"/>
          <p:cNvSpPr>
            <a:spLocks noGrp="1"/>
          </p:cNvSpPr>
          <p:nvPr>
            <p:ph type="dt" sz="half" idx="10"/>
          </p:nvPr>
        </p:nvSpPr>
        <p:spPr/>
        <p:txBody>
          <a:bodyPr/>
          <a:lstStyle/>
          <a:p>
            <a:fld id="{834C537F-4B34-41F6-8CE3-03775901FC5D}"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BA36592-8350-43BD-B076-87EF982E78B6}" type="datetime1">
              <a:rPr lang="zh-CN" altLang="en-US" smtClean="0"/>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233B410F-ED3A-420F-9009-9AC68EA669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en-US" altLang="zh-CN" sz="2400" dirty="0">
                <a:latin typeface="+mn-ea"/>
              </a:rPr>
              <a:t>IBM</a:t>
            </a:r>
            <a:r>
              <a:rPr lang="zh-CN" altLang="en-US" sz="2400" dirty="0">
                <a:latin typeface="+mn-ea"/>
              </a:rPr>
              <a:t>公司开发</a:t>
            </a:r>
            <a:r>
              <a:rPr lang="en-US" altLang="zh-CN" sz="2400" dirty="0">
                <a:latin typeface="+mn-ea"/>
              </a:rPr>
              <a:t>OS/360</a:t>
            </a:r>
            <a:r>
              <a:rPr lang="zh-CN" altLang="en-US" sz="2400" dirty="0">
                <a:latin typeface="+mn-ea"/>
              </a:rPr>
              <a:t>系统，共有4000多个模块，约100万条指令，投入到这个项目中的软件工程师超过</a:t>
            </a:r>
            <a:r>
              <a:rPr lang="en-US" altLang="zh-CN" sz="2400" dirty="0">
                <a:latin typeface="+mn-ea"/>
              </a:rPr>
              <a:t>2000</a:t>
            </a:r>
            <a:r>
              <a:rPr lang="zh-CN" altLang="en-US" sz="2400" dirty="0">
                <a:latin typeface="+mn-ea"/>
              </a:rPr>
              <a:t>人，计划耗时5000人年（实际起始时间</a:t>
            </a:r>
            <a:r>
              <a:rPr lang="en-US" altLang="zh-CN" sz="2400" dirty="0">
                <a:latin typeface="+mn-ea"/>
              </a:rPr>
              <a:t>1961</a:t>
            </a:r>
            <a:r>
              <a:rPr lang="zh-CN" altLang="en-US" sz="2400" dirty="0">
                <a:latin typeface="+mn-ea"/>
              </a:rPr>
              <a:t>年至</a:t>
            </a:r>
            <a:r>
              <a:rPr lang="en-US" altLang="zh-CN" sz="2400" dirty="0">
                <a:latin typeface="+mn-ea"/>
              </a:rPr>
              <a:t>1964</a:t>
            </a:r>
            <a:r>
              <a:rPr lang="zh-CN" altLang="en-US" sz="2400" dirty="0">
                <a:latin typeface="+mn-ea"/>
              </a:rPr>
              <a:t>年），耗资</a:t>
            </a:r>
            <a:r>
              <a:rPr lang="en-US" altLang="zh-CN" sz="2400" dirty="0">
                <a:latin typeface="+mn-ea"/>
              </a:rPr>
              <a:t>5</a:t>
            </a:r>
            <a:r>
              <a:rPr lang="zh-CN" altLang="en-US" sz="2400" dirty="0">
                <a:latin typeface="+mn-ea"/>
              </a:rPr>
              <a:t>亿美元，结果还是延期交付。在交付使用后的系统中仍发现大量（2000个以上）的错误。</a:t>
            </a:r>
            <a:r>
              <a:rPr lang="en-US" altLang="zh-CN" sz="2400" dirty="0">
                <a:latin typeface="+mn-ea"/>
              </a:rPr>
              <a:t> OS/360</a:t>
            </a:r>
            <a:r>
              <a:rPr lang="zh-CN" altLang="en-US" sz="2400" dirty="0">
                <a:latin typeface="+mn-ea"/>
              </a:rPr>
              <a:t>系统的负责人</a:t>
            </a:r>
            <a:r>
              <a:rPr lang="en-US" altLang="zh-CN" sz="2400" dirty="0">
                <a:latin typeface="+mn-ea"/>
              </a:rPr>
              <a:t>Brooks</a:t>
            </a:r>
            <a:r>
              <a:rPr lang="zh-CN" altLang="en-US" sz="2400" dirty="0">
                <a:latin typeface="+mn-ea"/>
              </a:rPr>
              <a:t>这样描述开发过程的困难和混乱：“</a:t>
            </a:r>
            <a:r>
              <a:rPr lang="en-US" altLang="zh-CN" sz="2400" dirty="0">
                <a:latin typeface="+mn-ea"/>
              </a:rPr>
              <a:t>…</a:t>
            </a:r>
            <a:r>
              <a:rPr lang="zh-CN" altLang="en-US" sz="2400" dirty="0">
                <a:latin typeface="+mn-ea"/>
              </a:rPr>
              <a:t>像巨兽在泥潭中作垂死挣扎，挣扎得越猛，泥浆就沾得越多，最后没有一个野兽能够逃脱淹没在泥潭中的命运。</a:t>
            </a:r>
            <a:r>
              <a:rPr lang="en-US" altLang="zh-CN" sz="2400" dirty="0">
                <a:latin typeface="+mn-ea"/>
              </a:rPr>
              <a:t>…”</a:t>
            </a:r>
            <a:endParaRPr lang="zh-CN" altLang="en-US" sz="2400" dirty="0">
              <a:latin typeface="+mn-ea"/>
            </a:endParaRPr>
          </a:p>
        </p:txBody>
      </p:sp>
      <p:sp>
        <p:nvSpPr>
          <p:cNvPr id="4" name="日期占位符 3"/>
          <p:cNvSpPr>
            <a:spLocks noGrp="1"/>
          </p:cNvSpPr>
          <p:nvPr>
            <p:ph type="dt" sz="half" idx="10"/>
          </p:nvPr>
        </p:nvSpPr>
        <p:spPr/>
        <p:txBody>
          <a:bodyPr/>
          <a:lstStyle/>
          <a:p>
            <a:fld id="{2066DBC2-A837-4C36-8279-1C205B8B1510}"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p:sld>
</file>

<file path=ppt/tags/tag1.xml><?xml version="1.0" encoding="utf-8"?>
<p:tagLst xmlns:p="http://schemas.openxmlformats.org/presentationml/2006/main">
  <p:tag name="MH" val="20160830110146"/>
  <p:tag name="MH_LIBRARY" val="CONTENTS"/>
  <p:tag name="MH_TYPE" val="OTHERS"/>
  <p:tag name="ID" val="553512"/>
</p:tagLst>
</file>

<file path=ppt/tags/tag2.xml><?xml version="1.0" encoding="utf-8"?>
<p:tagLst xmlns:p="http://schemas.openxmlformats.org/presentationml/2006/main">
  <p:tag name="MH" val="20160830110146"/>
  <p:tag name="MH_LIBRARY" val="CONTENTS"/>
  <p:tag name="MH_TYPE" val="OTHERS"/>
  <p:tag name="ID" val="553512"/>
</p:tagLst>
</file>

<file path=ppt/theme/_rels/them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theme1.xml><?xml version="1.0" encoding="utf-8"?>
<a:theme xmlns:a="http://schemas.openxmlformats.org/drawingml/2006/main" name="积分">
  <a:themeElements>
    <a:clrScheme name="视点">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7392</Words>
  <Application>WPS 演示</Application>
  <PresentationFormat>全屏显示(16:9)</PresentationFormat>
  <Paragraphs>1022</Paragraphs>
  <Slides>81</Slides>
  <Notes>14</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81</vt:i4>
      </vt:variant>
    </vt:vector>
  </HeadingPairs>
  <TitlesOfParts>
    <vt:vector size="104" baseType="lpstr">
      <vt:lpstr>Arial</vt:lpstr>
      <vt:lpstr>宋体</vt:lpstr>
      <vt:lpstr>Wingdings</vt:lpstr>
      <vt:lpstr>Wingdings 3</vt:lpstr>
      <vt:lpstr>微软雅黑</vt:lpstr>
      <vt:lpstr>华康俪金黑W8(P)</vt:lpstr>
      <vt:lpstr>经典繁仿黑</vt:lpstr>
      <vt:lpstr>华文中宋</vt:lpstr>
      <vt:lpstr>Arial Narrow</vt:lpstr>
      <vt:lpstr>楷体_GB2312</vt:lpstr>
      <vt:lpstr>新宋体</vt:lpstr>
      <vt:lpstr>Arial Black</vt:lpstr>
      <vt:lpstr>Arial Unicode MS</vt:lpstr>
      <vt:lpstr>黑体</vt:lpstr>
      <vt:lpstr>等线</vt:lpstr>
      <vt:lpstr>仿宋_GB2312</vt:lpstr>
      <vt:lpstr>隶书</vt:lpstr>
      <vt:lpstr>굴림</vt:lpstr>
      <vt:lpstr>Malgun Gothic</vt:lpstr>
      <vt:lpstr>Times New Roman</vt:lpstr>
      <vt:lpstr>仿宋</vt:lpstr>
      <vt:lpstr>等线 Light</vt:lpstr>
      <vt:lpstr>积分</vt:lpstr>
      <vt:lpstr>软件工程 Software  Engineering</vt:lpstr>
      <vt:lpstr>前情回顾</vt:lpstr>
      <vt:lpstr>软件基本概念</vt:lpstr>
      <vt:lpstr>软件的发展历程</vt:lpstr>
      <vt:lpstr>本次课程速递</vt:lpstr>
      <vt:lpstr>PowerPoint 演示文稿</vt:lpstr>
      <vt:lpstr>1.3 软件危机的概念</vt:lpstr>
      <vt:lpstr>美国Standish集团的调查报告</vt:lpstr>
      <vt:lpstr>PowerPoint 演示文稿</vt:lpstr>
      <vt:lpstr>Ariane 5 火箭</vt:lpstr>
      <vt:lpstr>软件危机的表现</vt:lpstr>
      <vt:lpstr>软件危机的典型表现</vt:lpstr>
      <vt:lpstr>软件危机产生的原因</vt:lpstr>
      <vt:lpstr>产生软件危机的原因</vt:lpstr>
      <vt:lpstr>软件工程(学):摆脱软件危机的主要出路</vt:lpstr>
      <vt:lpstr>1.4 软件工程的概念和三要素</vt:lpstr>
      <vt:lpstr>软件工程概念</vt:lpstr>
      <vt:lpstr>软件工程的知识领域</vt:lpstr>
      <vt:lpstr>软件工程的特性</vt:lpstr>
      <vt:lpstr>软件工程的知识领域</vt:lpstr>
      <vt:lpstr>软件工程的知识体系</vt:lpstr>
      <vt:lpstr>软件工程的知识体系</vt:lpstr>
      <vt:lpstr>软件工程的知识体系</vt:lpstr>
      <vt:lpstr>软件工程的知识体系</vt:lpstr>
      <vt:lpstr>软件工程的知识体系</vt:lpstr>
      <vt:lpstr>软件工程的知识体系</vt:lpstr>
      <vt:lpstr>软件工程的知识体系</vt:lpstr>
      <vt:lpstr>软件工程的知识体系</vt:lpstr>
      <vt:lpstr>软件工程的知识体系</vt:lpstr>
      <vt:lpstr>软件工程的知识体系</vt:lpstr>
      <vt:lpstr>软件工程的基本原则</vt:lpstr>
      <vt:lpstr>软件工程项目的基本目标</vt:lpstr>
      <vt:lpstr>构建软件的不同目的</vt:lpstr>
      <vt:lpstr>软件工程和软件开发流程</vt:lpstr>
      <vt:lpstr>软件工程的三要素</vt:lpstr>
      <vt:lpstr>软件工程过程</vt:lpstr>
      <vt:lpstr>软件工程过程</vt:lpstr>
      <vt:lpstr>软件工程方法</vt:lpstr>
      <vt:lpstr>软件工程工具</vt:lpstr>
      <vt:lpstr>软件开发的基本策略</vt:lpstr>
      <vt:lpstr>软件开发的基本策略：软件复用</vt:lpstr>
      <vt:lpstr>软件开发的基本策略：分而治之</vt:lpstr>
      <vt:lpstr>软件开发的基本策略：逐步演进</vt:lpstr>
      <vt:lpstr>软件开发的基本策略：优化折中</vt:lpstr>
      <vt:lpstr>软件开发的基本策略：优化折中</vt:lpstr>
      <vt:lpstr>1.5 软件质量实现</vt:lpstr>
      <vt:lpstr>什么是好的软件</vt:lpstr>
      <vt:lpstr>什么是好的软件</vt:lpstr>
      <vt:lpstr>什么是好的软件</vt:lpstr>
      <vt:lpstr>什么是好的软件</vt:lpstr>
      <vt:lpstr>产品质量维度</vt:lpstr>
      <vt:lpstr>产品质量维度</vt:lpstr>
      <vt:lpstr>ISO9126质量模型</vt:lpstr>
      <vt:lpstr>ISO9126质量模型</vt:lpstr>
      <vt:lpstr>ISO9126质量模型</vt:lpstr>
      <vt:lpstr>ISO9126质量模型</vt:lpstr>
      <vt:lpstr>实现软件质量</vt:lpstr>
      <vt:lpstr>实现软件质量</vt:lpstr>
      <vt:lpstr>实现软件质量</vt:lpstr>
      <vt:lpstr>商业环境下的软件质量</vt:lpstr>
      <vt:lpstr>商业环境下的软件质量</vt:lpstr>
      <vt:lpstr>商业环境下的软件质量</vt:lpstr>
      <vt:lpstr>1.6 软件生命周期的概念</vt:lpstr>
      <vt:lpstr>软件的生命周期是</vt:lpstr>
      <vt:lpstr>阶段划分</vt:lpstr>
      <vt:lpstr>阶段划分</vt:lpstr>
      <vt:lpstr>案例分析</vt:lpstr>
      <vt:lpstr>案例分析——问题定义阶段</vt:lpstr>
      <vt:lpstr>案例分析——可行性研究阶段</vt:lpstr>
      <vt:lpstr>案例分析——需求分析阶段</vt:lpstr>
      <vt:lpstr>案例分析——概要设计（总体设计）阶段</vt:lpstr>
      <vt:lpstr>案例分析——详细设计阶段</vt:lpstr>
      <vt:lpstr>案例分析——编码和单元测试阶段</vt:lpstr>
      <vt:lpstr>案例分析——综合测试阶段</vt:lpstr>
      <vt:lpstr>案例分析——软件维护阶段</vt:lpstr>
      <vt:lpstr>软件生命周期总结</vt:lpstr>
      <vt:lpstr>学以致用</vt:lpstr>
      <vt:lpstr>学以致用</vt:lpstr>
      <vt:lpstr>本课小结</vt:lpstr>
      <vt:lpstr>课后作业</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试播内容</dc:title>
  <dc:creator>HUAWEI</dc:creator>
  <cp:lastModifiedBy>wq</cp:lastModifiedBy>
  <cp:revision>231</cp:revision>
  <dcterms:created xsi:type="dcterms:W3CDTF">2020-02-07T06:58:00Z</dcterms:created>
  <dcterms:modified xsi:type="dcterms:W3CDTF">2021-03-14T06:37:07Z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